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4" r:id="rId1"/>
  </p:sldMasterIdLst>
  <p:sldIdLst>
    <p:sldId id="257" r:id="rId2"/>
  </p:sldIdLst>
  <p:sldSz cx="12192000" cy="16256000"/>
  <p:notesSz cx="673893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32" d="100"/>
          <a:sy n="32" d="100"/>
        </p:scale>
        <p:origin x="2520"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71466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7/5/2024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395746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9523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24058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7/5/2024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71118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7/5/2024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2964126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13870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448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6149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A54C80-263E-416B-A8E0-580EDEADCBDC}" type="datetimeFigureOut">
              <a:rPr lang="en-US" smtClean="0"/>
              <a:t>7/5/2024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347929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1BEF0D-F0BB-DE4B-95CE-6DB70DBA9567}" type="datetimeFigureOut">
              <a:rPr lang="en-US" smtClean="0"/>
              <a:pPr/>
              <a:t>7/5/2024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98987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B61BEF0D-F0BB-DE4B-95CE-6DB70DBA9567}" type="datetimeFigureOut">
              <a:rPr lang="en-US" smtClean="0"/>
              <a:pPr/>
              <a:t>7/5/2024</a:t>
            </a:fld>
            <a:endParaRPr lang="en-US" dirty="0"/>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8581271"/>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メモ 3"/>
          <p:cNvSpPr/>
          <p:nvPr/>
        </p:nvSpPr>
        <p:spPr>
          <a:xfrm>
            <a:off x="259304" y="11561688"/>
            <a:ext cx="11772000" cy="2952273"/>
          </a:xfrm>
          <a:prstGeom prst="foldedCorner">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メモ 11"/>
          <p:cNvSpPr/>
          <p:nvPr/>
        </p:nvSpPr>
        <p:spPr>
          <a:xfrm>
            <a:off x="253764" y="9234930"/>
            <a:ext cx="11772000" cy="2210799"/>
          </a:xfrm>
          <a:prstGeom prst="foldedCorner">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a:off x="253861" y="6524289"/>
            <a:ext cx="11772000" cy="2580012"/>
          </a:xfrm>
          <a:prstGeom prst="foldedCorner">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a:xfrm>
            <a:off x="408676" y="958455"/>
            <a:ext cx="11617088" cy="702242"/>
          </a:xfrm>
        </p:spPr>
        <p:txBody>
          <a:bodyPr>
            <a:normAutofit fontScale="90000"/>
          </a:bodyPr>
          <a:lstStyle/>
          <a:p>
            <a:r>
              <a:rPr lang="ja-JP" altLang="en-US" sz="4900" dirty="0">
                <a:latin typeface="HGS創英角ｺﾞｼｯｸUB" panose="020B0900000000000000" pitchFamily="50" charset="-128"/>
                <a:ea typeface="HGS創英角ｺﾞｼｯｸUB" panose="020B0900000000000000" pitchFamily="50" charset="-128"/>
              </a:rPr>
              <a:t>学校園の働き方改革にご協力をお願いします。</a:t>
            </a:r>
            <a:endParaRPr kumimoji="1" lang="ja-JP" altLang="en-US" sz="3600" dirty="0">
              <a:latin typeface="HGS創英角ｺﾞｼｯｸUB" panose="020B0900000000000000" pitchFamily="50" charset="-128"/>
              <a:ea typeface="HGS創英角ｺﾞｼｯｸUB" panose="020B0900000000000000" pitchFamily="50" charset="-128"/>
            </a:endParaRPr>
          </a:p>
        </p:txBody>
      </p:sp>
      <p:sp>
        <p:nvSpPr>
          <p:cNvPr id="17" name="正方形/長方形 16"/>
          <p:cNvSpPr/>
          <p:nvPr/>
        </p:nvSpPr>
        <p:spPr>
          <a:xfrm>
            <a:off x="240955" y="1822279"/>
            <a:ext cx="11751492" cy="2677656"/>
          </a:xfrm>
          <a:prstGeom prst="rect">
            <a:avLst/>
          </a:prstGeom>
        </p:spPr>
        <p:txBody>
          <a:bodyPr wrap="square">
            <a:spAutoFit/>
          </a:bodyPr>
          <a:lstStyle/>
          <a:p>
            <a:r>
              <a:rPr lang="ja-JP" altLang="en-US" sz="2400" dirty="0">
                <a:latin typeface="HG丸ｺﾞｼｯｸM-PRO" panose="020F0600000000000000" pitchFamily="50" charset="-128"/>
                <a:ea typeface="HG丸ｺﾞｼｯｸM-PRO" panose="020F0600000000000000" pitchFamily="50" charset="-128"/>
              </a:rPr>
              <a:t>　本市学校園では、保護者や地域の皆様のご支援のもと、教職員が日々教育活動の充実に取り組んでいます。</a:t>
            </a:r>
          </a:p>
          <a:p>
            <a:r>
              <a:rPr lang="ja-JP" altLang="en-US" sz="2400" dirty="0">
                <a:latin typeface="HG丸ｺﾞｼｯｸM-PRO" panose="020F0600000000000000" pitchFamily="50" charset="-128"/>
                <a:ea typeface="HG丸ｺﾞｼｯｸM-PRO" panose="020F0600000000000000" pitchFamily="50" charset="-128"/>
              </a:rPr>
              <a:t>　一方で、本市教職員の長時間勤務の実態は看過できない状況（令和</a:t>
            </a:r>
            <a:r>
              <a:rPr lang="en-US" altLang="ja-JP" sz="2400" dirty="0">
                <a:latin typeface="HG丸ｺﾞｼｯｸM-PRO" panose="020F0600000000000000" pitchFamily="50" charset="-128"/>
                <a:ea typeface="HG丸ｺﾞｼｯｸM-PRO" panose="020F0600000000000000" pitchFamily="50" charset="-128"/>
              </a:rPr>
              <a:t>5</a:t>
            </a:r>
            <a:r>
              <a:rPr lang="ja-JP" altLang="en-US" sz="2400" dirty="0">
                <a:latin typeface="HG丸ｺﾞｼｯｸM-PRO" panose="020F0600000000000000" pitchFamily="50" charset="-128"/>
                <a:ea typeface="HG丸ｺﾞｼｯｸM-PRO" panose="020F0600000000000000" pitchFamily="50" charset="-128"/>
              </a:rPr>
              <a:t>年度：年間時間外勤務時間数</a:t>
            </a:r>
            <a:r>
              <a:rPr lang="en-US" altLang="ja-JP" sz="2400" dirty="0">
                <a:latin typeface="HG丸ｺﾞｼｯｸM-PRO" panose="020F0600000000000000" pitchFamily="50" charset="-128"/>
                <a:ea typeface="HG丸ｺﾞｼｯｸM-PRO" panose="020F0600000000000000" pitchFamily="50" charset="-128"/>
              </a:rPr>
              <a:t>360</a:t>
            </a:r>
            <a:r>
              <a:rPr lang="ja-JP" altLang="en-US" sz="2400" dirty="0">
                <a:latin typeface="HG丸ｺﾞｼｯｸM-PRO" panose="020F0600000000000000" pitchFamily="50" charset="-128"/>
                <a:ea typeface="HG丸ｺﾞｼｯｸM-PRO" panose="020F0600000000000000" pitchFamily="50" charset="-128"/>
              </a:rPr>
              <a:t>時間以上の職員　</a:t>
            </a:r>
            <a:r>
              <a:rPr lang="en-US" altLang="ja-JP" sz="2400" dirty="0">
                <a:latin typeface="HG丸ｺﾞｼｯｸM-PRO" panose="020F0600000000000000" pitchFamily="50" charset="-128"/>
                <a:ea typeface="HG丸ｺﾞｼｯｸM-PRO" panose="020F0600000000000000" pitchFamily="50" charset="-128"/>
              </a:rPr>
              <a:t>52.9</a:t>
            </a:r>
            <a:r>
              <a:rPr lang="ja-JP" altLang="en-US" sz="2400" dirty="0">
                <a:latin typeface="HG丸ｺﾞｼｯｸM-PRO" panose="020F0600000000000000" pitchFamily="50" charset="-128"/>
                <a:ea typeface="HG丸ｺﾞｼｯｸM-PRO" panose="020F0600000000000000" pitchFamily="50" charset="-128"/>
              </a:rPr>
              <a:t>％、</a:t>
            </a:r>
            <a:r>
              <a:rPr lang="en-US" altLang="ja-JP" sz="2400" dirty="0">
                <a:latin typeface="HG丸ｺﾞｼｯｸM-PRO" panose="020F0600000000000000" pitchFamily="50" charset="-128"/>
                <a:ea typeface="HG丸ｺﾞｼｯｸM-PRO" panose="020F0600000000000000" pitchFamily="50" charset="-128"/>
              </a:rPr>
              <a:t>720</a:t>
            </a:r>
            <a:r>
              <a:rPr lang="ja-JP" altLang="en-US" sz="2400" dirty="0">
                <a:latin typeface="HG丸ｺﾞｼｯｸM-PRO" panose="020F0600000000000000" pitchFamily="50" charset="-128"/>
                <a:ea typeface="HG丸ｺﾞｼｯｸM-PRO" panose="020F0600000000000000" pitchFamily="50" charset="-128"/>
              </a:rPr>
              <a:t>時間以上の職員　</a:t>
            </a:r>
            <a:r>
              <a:rPr lang="en-US" altLang="ja-JP" sz="2400" dirty="0">
                <a:latin typeface="HG丸ｺﾞｼｯｸM-PRO" panose="020F0600000000000000" pitchFamily="50" charset="-128"/>
                <a:ea typeface="HG丸ｺﾞｼｯｸM-PRO" panose="020F0600000000000000" pitchFamily="50" charset="-128"/>
              </a:rPr>
              <a:t>9.7</a:t>
            </a:r>
            <a:r>
              <a:rPr lang="ja-JP" altLang="en-US" sz="2400" dirty="0">
                <a:latin typeface="HG丸ｺﾞｼｯｸM-PRO" panose="020F0600000000000000" pitchFamily="50" charset="-128"/>
                <a:ea typeface="HG丸ｺﾞｼｯｸM-PRO" panose="020F0600000000000000" pitchFamily="50" charset="-128"/>
              </a:rPr>
              <a:t>％）です。</a:t>
            </a:r>
            <a:r>
              <a:rPr kumimoji="1" lang="ja-JP" altLang="en-US" sz="2400" dirty="0">
                <a:latin typeface="HG丸ｺﾞｼｯｸM-PRO" panose="020F0600000000000000" pitchFamily="50" charset="-128"/>
                <a:ea typeface="HG丸ｺﾞｼｯｸM-PRO" panose="020F0600000000000000" pitchFamily="50" charset="-128"/>
              </a:rPr>
              <a:t>学校園の働き方を見直すことにより、教職員が</a:t>
            </a:r>
            <a:r>
              <a:rPr lang="ja-JP" altLang="en-US" sz="2400" dirty="0">
                <a:latin typeface="HG丸ｺﾞｼｯｸM-PRO" panose="020F0600000000000000" pitchFamily="50" charset="-128"/>
                <a:ea typeface="HG丸ｺﾞｼｯｸM-PRO" panose="020F0600000000000000" pitchFamily="50" charset="-128"/>
              </a:rPr>
              <a:t>日々の生活の質を豊かにし、自らの人間性や創造性を高め、子どもたちに対して効果的な教育活動を行うことができるようにすることが学校園における働き方改革の目的です。</a:t>
            </a:r>
            <a:endParaRPr lang="en-US" altLang="ja-JP" sz="2400" dirty="0">
              <a:latin typeface="HG丸ｺﾞｼｯｸM-PRO" panose="020F0600000000000000" pitchFamily="50" charset="-128"/>
              <a:ea typeface="HG丸ｺﾞｼｯｸM-PRO" panose="020F0600000000000000" pitchFamily="50" charset="-128"/>
            </a:endParaRPr>
          </a:p>
        </p:txBody>
      </p:sp>
      <p:sp>
        <p:nvSpPr>
          <p:cNvPr id="18" name="正方形/長方形 17"/>
          <p:cNvSpPr/>
          <p:nvPr/>
        </p:nvSpPr>
        <p:spPr>
          <a:xfrm>
            <a:off x="4750895" y="15722901"/>
            <a:ext cx="2777737" cy="3773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latin typeface="HGSｺﾞｼｯｸM" panose="020B0600000000000000" pitchFamily="50" charset="-128"/>
                <a:ea typeface="HGSｺﾞｼｯｸM" panose="020B0600000000000000" pitchFamily="50" charset="-128"/>
              </a:rPr>
              <a:t>堺市教育委員会</a:t>
            </a:r>
          </a:p>
        </p:txBody>
      </p:sp>
      <p:sp>
        <p:nvSpPr>
          <p:cNvPr id="9" name="正方形/長方形 8"/>
          <p:cNvSpPr/>
          <p:nvPr/>
        </p:nvSpPr>
        <p:spPr>
          <a:xfrm>
            <a:off x="83713" y="288834"/>
            <a:ext cx="3890298" cy="3773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HGSｺﾞｼｯｸM" panose="020B0600000000000000" pitchFamily="50" charset="-128"/>
                <a:ea typeface="HGSｺﾞｼｯｸM" panose="020B0600000000000000" pitchFamily="50" charset="-128"/>
              </a:rPr>
              <a:t>保護者・地域のみなさまへ</a:t>
            </a:r>
          </a:p>
        </p:txBody>
      </p:sp>
      <p:pic>
        <p:nvPicPr>
          <p:cNvPr id="8" name="図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4125" y="150115"/>
            <a:ext cx="1359345" cy="521332"/>
          </a:xfrm>
          <a:prstGeom prst="rect">
            <a:avLst/>
          </a:prstGeom>
        </p:spPr>
      </p:pic>
      <p:sp>
        <p:nvSpPr>
          <p:cNvPr id="3" name="メモ 2"/>
          <p:cNvSpPr/>
          <p:nvPr/>
        </p:nvSpPr>
        <p:spPr>
          <a:xfrm>
            <a:off x="259304" y="4888358"/>
            <a:ext cx="11772000" cy="1552474"/>
          </a:xfrm>
          <a:prstGeom prst="foldedCorner">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4"/>
          <p:cNvSpPr/>
          <p:nvPr/>
        </p:nvSpPr>
        <p:spPr>
          <a:xfrm>
            <a:off x="203830" y="4721524"/>
            <a:ext cx="11927921" cy="1862980"/>
          </a:xfrm>
          <a:prstGeom prst="roundRect">
            <a:avLst>
              <a:gd name="adj" fmla="val 317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600" b="1" dirty="0">
                <a:solidFill>
                  <a:schemeClr val="tx1"/>
                </a:solidFill>
                <a:latin typeface="HGSｺﾞｼｯｸM" panose="020B0600000000000000" pitchFamily="50" charset="-128"/>
                <a:ea typeface="HGSｺﾞｼｯｸM" panose="020B0600000000000000" pitchFamily="50" charset="-128"/>
              </a:rPr>
              <a:t>○学校閉庁日の実施</a:t>
            </a:r>
            <a:endParaRPr kumimoji="1" lang="en-US" altLang="ja-JP" sz="3600" b="1" dirty="0">
              <a:solidFill>
                <a:schemeClr val="tx1"/>
              </a:solidFill>
              <a:latin typeface="HGSｺﾞｼｯｸM" panose="020B0600000000000000" pitchFamily="50" charset="-128"/>
              <a:ea typeface="HGSｺﾞｼｯｸM" panose="020B0600000000000000" pitchFamily="50" charset="-128"/>
            </a:endParaRPr>
          </a:p>
          <a:p>
            <a:r>
              <a:rPr kumimoji="1" lang="ja-JP" altLang="en-US" dirty="0">
                <a:solidFill>
                  <a:schemeClr val="tx1"/>
                </a:solidFill>
                <a:latin typeface="HGSｺﾞｼｯｸM" panose="020B0600000000000000" pitchFamily="50" charset="-128"/>
                <a:ea typeface="HGSｺﾞｼｯｸM" panose="020B0600000000000000" pitchFamily="50" charset="-128"/>
              </a:rPr>
              <a:t>　</a:t>
            </a:r>
            <a:r>
              <a:rPr kumimoji="1" lang="ja-JP" altLang="en-US" sz="2400" dirty="0">
                <a:solidFill>
                  <a:schemeClr val="tx1"/>
                </a:solidFill>
                <a:latin typeface="HGSｺﾞｼｯｸM" panose="020B0600000000000000" pitchFamily="50" charset="-128"/>
                <a:ea typeface="HGSｺﾞｼｯｸM" panose="020B0600000000000000" pitchFamily="50" charset="-128"/>
              </a:rPr>
              <a:t>令和</a:t>
            </a:r>
            <a:r>
              <a:rPr kumimoji="1" lang="en-US" altLang="ja-JP" sz="2400" dirty="0">
                <a:solidFill>
                  <a:schemeClr val="tx1"/>
                </a:solidFill>
                <a:latin typeface="HGSｺﾞｼｯｸM" panose="020B0600000000000000" pitchFamily="50" charset="-128"/>
                <a:ea typeface="HGSｺﾞｼｯｸM" panose="020B0600000000000000" pitchFamily="50" charset="-128"/>
              </a:rPr>
              <a:t>6</a:t>
            </a:r>
            <a:r>
              <a:rPr kumimoji="1" lang="ja-JP" altLang="en-US" sz="2400" dirty="0">
                <a:solidFill>
                  <a:schemeClr val="tx1"/>
                </a:solidFill>
                <a:latin typeface="HGSｺﾞｼｯｸM" panose="020B0600000000000000" pitchFamily="50" charset="-128"/>
                <a:ea typeface="HGSｺﾞｼｯｸM" panose="020B0600000000000000" pitchFamily="50" charset="-128"/>
              </a:rPr>
              <a:t>年度は、</a:t>
            </a:r>
            <a:r>
              <a:rPr kumimoji="1" lang="en-US" altLang="ja-JP" sz="3200" b="1" u="sng" dirty="0">
                <a:solidFill>
                  <a:schemeClr val="tx1"/>
                </a:solidFill>
                <a:latin typeface="HGSｺﾞｼｯｸM" panose="020B0600000000000000" pitchFamily="50" charset="-128"/>
                <a:ea typeface="HGSｺﾞｼｯｸM" panose="020B0600000000000000" pitchFamily="50" charset="-128"/>
              </a:rPr>
              <a:t>8</a:t>
            </a:r>
            <a:r>
              <a:rPr kumimoji="1" lang="ja-JP" altLang="en-US" sz="3200" b="1" u="sng" dirty="0">
                <a:solidFill>
                  <a:schemeClr val="tx1"/>
                </a:solidFill>
                <a:latin typeface="HGSｺﾞｼｯｸM" panose="020B0600000000000000" pitchFamily="50" charset="-128"/>
                <a:ea typeface="HGSｺﾞｼｯｸM" panose="020B0600000000000000" pitchFamily="50" charset="-128"/>
              </a:rPr>
              <a:t>月</a:t>
            </a:r>
            <a:r>
              <a:rPr kumimoji="1" lang="en-US" altLang="ja-JP" sz="3200" b="1" u="sng" dirty="0">
                <a:solidFill>
                  <a:schemeClr val="tx1"/>
                </a:solidFill>
                <a:latin typeface="HGSｺﾞｼｯｸM" panose="020B0600000000000000" pitchFamily="50" charset="-128"/>
                <a:ea typeface="HGSｺﾞｼｯｸM" panose="020B0600000000000000" pitchFamily="50" charset="-128"/>
              </a:rPr>
              <a:t>9</a:t>
            </a:r>
            <a:r>
              <a:rPr kumimoji="1" lang="ja-JP" altLang="en-US" sz="3200" b="1" u="sng" dirty="0">
                <a:solidFill>
                  <a:schemeClr val="tx1"/>
                </a:solidFill>
                <a:latin typeface="HGSｺﾞｼｯｸM" panose="020B0600000000000000" pitchFamily="50" charset="-128"/>
                <a:ea typeface="HGSｺﾞｼｯｸM" panose="020B0600000000000000" pitchFamily="50" charset="-128"/>
              </a:rPr>
              <a:t>日（金）～</a:t>
            </a:r>
            <a:r>
              <a:rPr kumimoji="1" lang="en-US" altLang="ja-JP" sz="3200" b="1" u="sng" dirty="0">
                <a:solidFill>
                  <a:schemeClr val="tx1"/>
                </a:solidFill>
                <a:latin typeface="HGSｺﾞｼｯｸM" panose="020B0600000000000000" pitchFamily="50" charset="-128"/>
                <a:ea typeface="HGSｺﾞｼｯｸM" panose="020B0600000000000000" pitchFamily="50" charset="-128"/>
              </a:rPr>
              <a:t>16</a:t>
            </a:r>
            <a:r>
              <a:rPr kumimoji="1" lang="ja-JP" altLang="en-US" sz="3200" b="1" u="sng" dirty="0">
                <a:solidFill>
                  <a:schemeClr val="tx1"/>
                </a:solidFill>
                <a:latin typeface="HGSｺﾞｼｯｸM" panose="020B0600000000000000" pitchFamily="50" charset="-128"/>
                <a:ea typeface="HGSｺﾞｼｯｸM" panose="020B0600000000000000" pitchFamily="50" charset="-128"/>
              </a:rPr>
              <a:t>日（金）</a:t>
            </a:r>
            <a:r>
              <a:rPr kumimoji="1" lang="ja-JP" altLang="en-US" sz="2400" dirty="0">
                <a:solidFill>
                  <a:schemeClr val="tx1"/>
                </a:solidFill>
                <a:latin typeface="HGSｺﾞｼｯｸM" panose="020B0600000000000000" pitchFamily="50" charset="-128"/>
                <a:ea typeface="HGSｺﾞｼｯｸM" panose="020B0600000000000000" pitchFamily="50" charset="-128"/>
              </a:rPr>
              <a:t>の期間となります。</a:t>
            </a:r>
            <a:endParaRPr kumimoji="1" lang="en-US" altLang="ja-JP" sz="2400" dirty="0">
              <a:solidFill>
                <a:schemeClr val="tx1"/>
              </a:solidFill>
              <a:latin typeface="HGSｺﾞｼｯｸM" panose="020B0600000000000000" pitchFamily="50" charset="-128"/>
              <a:ea typeface="HGSｺﾞｼｯｸM" panose="020B0600000000000000" pitchFamily="50" charset="-128"/>
            </a:endParaRPr>
          </a:p>
          <a:p>
            <a:r>
              <a:rPr kumimoji="1" lang="ja-JP" altLang="en-US" sz="2000" dirty="0">
                <a:solidFill>
                  <a:schemeClr val="tx1"/>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中学校については、各校の部活動指導の状況を踏まえ、平日</a:t>
            </a:r>
            <a:r>
              <a:rPr kumimoji="1" lang="en-US" altLang="ja-JP" sz="2000" dirty="0">
                <a:solidFill>
                  <a:schemeClr val="tx1"/>
                </a:solidFill>
                <a:latin typeface="HGSｺﾞｼｯｸM" panose="020B0600000000000000" pitchFamily="50" charset="-128"/>
                <a:ea typeface="HGSｺﾞｼｯｸM" panose="020B0600000000000000" pitchFamily="50" charset="-128"/>
              </a:rPr>
              <a:t>3</a:t>
            </a:r>
            <a:r>
              <a:rPr kumimoji="1" lang="ja-JP" altLang="en-US" sz="2000" dirty="0">
                <a:solidFill>
                  <a:schemeClr val="tx1"/>
                </a:solidFill>
                <a:latin typeface="HGSｺﾞｼｯｸM" panose="020B0600000000000000" pitchFamily="50" charset="-128"/>
                <a:ea typeface="HGSｺﾞｼｯｸM" panose="020B0600000000000000" pitchFamily="50" charset="-128"/>
              </a:rPr>
              <a:t>日間になる場合があります。</a:t>
            </a:r>
            <a:endParaRPr kumimoji="1" lang="en-US" altLang="ja-JP" sz="2000" dirty="0">
              <a:solidFill>
                <a:schemeClr val="tx1"/>
              </a:solidFill>
              <a:latin typeface="HGSｺﾞｼｯｸM" panose="020B0600000000000000" pitchFamily="50" charset="-128"/>
              <a:ea typeface="HGSｺﾞｼｯｸM" panose="020B0600000000000000" pitchFamily="50" charset="-128"/>
            </a:endParaRPr>
          </a:p>
        </p:txBody>
      </p:sp>
      <p:sp>
        <p:nvSpPr>
          <p:cNvPr id="13" name="正方形/長方形 12"/>
          <p:cNvSpPr/>
          <p:nvPr/>
        </p:nvSpPr>
        <p:spPr>
          <a:xfrm>
            <a:off x="238782" y="11429766"/>
            <a:ext cx="11942903" cy="3000821"/>
          </a:xfrm>
          <a:prstGeom prst="rect">
            <a:avLst/>
          </a:prstGeom>
          <a:ln>
            <a:noFill/>
            <a:prstDash val="sysDot"/>
          </a:ln>
        </p:spPr>
        <p:txBody>
          <a:bodyPr wrap="square">
            <a:spAutoFit/>
          </a:bodyPr>
          <a:lstStyle/>
          <a:p>
            <a:r>
              <a:rPr kumimoji="1" lang="ja-JP" altLang="en-US" sz="3600" b="1" dirty="0">
                <a:latin typeface="HGSｺﾞｼｯｸM" panose="020B0600000000000000" pitchFamily="50" charset="-128"/>
                <a:ea typeface="HGSｺﾞｼｯｸM" panose="020B0600000000000000" pitchFamily="50" charset="-128"/>
              </a:rPr>
              <a:t>○勤務時間への配慮</a:t>
            </a:r>
            <a:endParaRPr kumimoji="1" lang="en-US" altLang="ja-JP" sz="3600" b="1" dirty="0">
              <a:latin typeface="HGSｺﾞｼｯｸM" panose="020B0600000000000000" pitchFamily="50" charset="-128"/>
              <a:ea typeface="HGSｺﾞｼｯｸM" panose="020B0600000000000000" pitchFamily="50" charset="-128"/>
            </a:endParaRPr>
          </a:p>
          <a:p>
            <a:pPr marL="261938" indent="-261938">
              <a:spcBef>
                <a:spcPts val="600"/>
              </a:spcBef>
            </a:pPr>
            <a:r>
              <a:rPr kumimoji="1" lang="ja-JP" altLang="en-US" sz="2400" dirty="0">
                <a:latin typeface="HGｺﾞｼｯｸM" panose="020B0609000000000000" pitchFamily="49" charset="-128"/>
                <a:ea typeface="HGｺﾞｼｯｸM" panose="020B0609000000000000" pitchFamily="49" charset="-128"/>
              </a:rPr>
              <a:t>　教職員の勤務時間は、通常、平日の午前８時３０分から午後５時までです。また、日曜日及び土曜日は、週休日としています。</a:t>
            </a:r>
            <a:r>
              <a:rPr kumimoji="1" lang="ja-JP" altLang="en-US" sz="3200" b="1" u="sng" dirty="0">
                <a:latin typeface="HGｺﾞｼｯｸM" panose="020B0609000000000000" pitchFamily="49" charset="-128"/>
                <a:ea typeface="HGｺﾞｼｯｸM" panose="020B0609000000000000" pitchFamily="49" charset="-128"/>
              </a:rPr>
              <a:t>教職員の長時間勤務の改善や休日の確保にご理解をお願いします。</a:t>
            </a:r>
            <a:r>
              <a:rPr kumimoji="1" lang="ja-JP" altLang="en-US" sz="2400" dirty="0">
                <a:latin typeface="HGｺﾞｼｯｸM" panose="020B0609000000000000" pitchFamily="49" charset="-128"/>
                <a:ea typeface="HGｺﾞｼｯｸM" panose="020B0609000000000000" pitchFamily="49" charset="-128"/>
              </a:rPr>
              <a:t>　　　　</a:t>
            </a:r>
            <a:endParaRPr kumimoji="1" lang="en-US" altLang="ja-JP" sz="2400" dirty="0">
              <a:latin typeface="HGｺﾞｼｯｸM" panose="020B0609000000000000" pitchFamily="49" charset="-128"/>
              <a:ea typeface="HGｺﾞｼｯｸM" panose="020B0609000000000000" pitchFamily="49" charset="-128"/>
            </a:endParaRPr>
          </a:p>
          <a:p>
            <a:pPr marL="261938" indent="-261938"/>
            <a:r>
              <a:rPr kumimoji="1" lang="ja-JP" altLang="en-US" sz="2000" dirty="0">
                <a:latin typeface="HGｺﾞｼｯｸM" panose="020B0609000000000000" pitchFamily="49" charset="-128"/>
                <a:ea typeface="HGｺﾞｼｯｸM" panose="020B0609000000000000" pitchFamily="49" charset="-128"/>
              </a:rPr>
              <a:t>　</a:t>
            </a:r>
            <a:r>
              <a:rPr kumimoji="1" lang="en-US" altLang="ja-JP" sz="2000" b="1" i="1" u="sng" dirty="0">
                <a:solidFill>
                  <a:srgbClr val="FF0000"/>
                </a:solidFill>
                <a:latin typeface="HGｺﾞｼｯｸM" panose="020B0609000000000000" pitchFamily="49" charset="-128"/>
                <a:ea typeface="HGｺﾞｼｯｸM" panose="020B0609000000000000" pitchFamily="49" charset="-128"/>
              </a:rPr>
              <a:t>※</a:t>
            </a:r>
            <a:r>
              <a:rPr kumimoji="1" lang="ja-JP" altLang="en-US" sz="2000" b="1" i="1" u="sng" dirty="0">
                <a:solidFill>
                  <a:srgbClr val="FF0000"/>
                </a:solidFill>
                <a:latin typeface="HGSｺﾞｼｯｸM" panose="020B0600000000000000" pitchFamily="50" charset="-128"/>
                <a:ea typeface="HGSｺﾞｼｯｸM" panose="020B0600000000000000" pitchFamily="50" charset="-128"/>
              </a:rPr>
              <a:t>学校園によって勤務時間の開始・終了時刻が異なります。</a:t>
            </a:r>
            <a:endParaRPr kumimoji="1" lang="en-US" altLang="ja-JP" sz="2000" b="1" i="1" u="sng" dirty="0">
              <a:solidFill>
                <a:srgbClr val="FF0000"/>
              </a:solidFill>
              <a:latin typeface="HGSｺﾞｼｯｸM" panose="020B0600000000000000" pitchFamily="50" charset="-128"/>
              <a:ea typeface="HGSｺﾞｼｯｸM" panose="020B0600000000000000" pitchFamily="50" charset="-128"/>
            </a:endParaRPr>
          </a:p>
          <a:p>
            <a:r>
              <a:rPr kumimoji="1" lang="ja-JP" altLang="en-US" sz="2000" dirty="0">
                <a:latin typeface="HGSｺﾞｼｯｸM" panose="020B0600000000000000" pitchFamily="50" charset="-128"/>
                <a:ea typeface="HGSｺﾞｼｯｸM" panose="020B0600000000000000" pitchFamily="50" charset="-128"/>
              </a:rPr>
              <a:t>　</a:t>
            </a:r>
            <a:r>
              <a:rPr kumimoji="1" lang="en-US" altLang="ja-JP" sz="2000" dirty="0">
                <a:latin typeface="HGSｺﾞｼｯｸM" panose="020B0600000000000000" pitchFamily="50" charset="-128"/>
                <a:ea typeface="HGSｺﾞｼｯｸM" panose="020B0600000000000000" pitchFamily="50" charset="-128"/>
              </a:rPr>
              <a:t>※</a:t>
            </a:r>
            <a:r>
              <a:rPr kumimoji="1" lang="ja-JP" altLang="en-US" sz="2000" dirty="0">
                <a:latin typeface="HGSｺﾞｼｯｸM" panose="020B0600000000000000" pitchFamily="50" charset="-128"/>
                <a:ea typeface="HGSｺﾞｼｯｸM" panose="020B0600000000000000" pitchFamily="50" charset="-128"/>
              </a:rPr>
              <a:t>平日の早朝や夜間、休祝日は、不要不急の要件について、学校園へのお電話はお控えください。</a:t>
            </a:r>
            <a:endParaRPr kumimoji="1" lang="en-US" altLang="ja-JP" sz="2000" dirty="0">
              <a:latin typeface="HGSｺﾞｼｯｸM" panose="020B0600000000000000" pitchFamily="50" charset="-128"/>
              <a:ea typeface="HGSｺﾞｼｯｸM" panose="020B0600000000000000" pitchFamily="50" charset="-128"/>
            </a:endParaRPr>
          </a:p>
          <a:p>
            <a:r>
              <a:rPr kumimoji="1" lang="ja-JP" altLang="en-US" sz="2000" dirty="0">
                <a:latin typeface="HGSｺﾞｼｯｸM" panose="020B0600000000000000" pitchFamily="50" charset="-128"/>
                <a:ea typeface="HGSｺﾞｼｯｸM" panose="020B0600000000000000" pitchFamily="50" charset="-128"/>
              </a:rPr>
              <a:t>　</a:t>
            </a:r>
            <a:r>
              <a:rPr kumimoji="1" lang="en-US" altLang="ja-JP" sz="2000" dirty="0">
                <a:latin typeface="HGSｺﾞｼｯｸM" panose="020B0600000000000000" pitchFamily="50" charset="-128"/>
                <a:ea typeface="HGSｺﾞｼｯｸM" panose="020B0600000000000000" pitchFamily="50" charset="-128"/>
              </a:rPr>
              <a:t>※</a:t>
            </a:r>
            <a:r>
              <a:rPr kumimoji="1" lang="ja-JP" altLang="en-US" sz="2000" dirty="0">
                <a:latin typeface="HGSｺﾞｼｯｸM" panose="020B0600000000000000" pitchFamily="50" charset="-128"/>
                <a:ea typeface="HGSｺﾞｼｯｸM" panose="020B0600000000000000" pitchFamily="50" charset="-128"/>
              </a:rPr>
              <a:t>懇談などの設定は、教員の勤務時間にご配慮ください。　</a:t>
            </a:r>
            <a:endParaRPr kumimoji="1" lang="en-US" altLang="ja-JP" sz="2000" dirty="0">
              <a:latin typeface="HGSｺﾞｼｯｸM" panose="020B0600000000000000" pitchFamily="50" charset="-128"/>
              <a:ea typeface="HGSｺﾞｼｯｸM" panose="020B0600000000000000" pitchFamily="50" charset="-128"/>
            </a:endParaRPr>
          </a:p>
        </p:txBody>
      </p:sp>
      <p:sp>
        <p:nvSpPr>
          <p:cNvPr id="6" name="角丸四角形 5"/>
          <p:cNvSpPr/>
          <p:nvPr/>
        </p:nvSpPr>
        <p:spPr>
          <a:xfrm>
            <a:off x="214373" y="14699221"/>
            <a:ext cx="11804657" cy="1063339"/>
          </a:xfrm>
          <a:prstGeom prst="roundRect">
            <a:avLst>
              <a:gd name="adj" fmla="val 13596"/>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3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4" name="角丸四角形 13"/>
          <p:cNvSpPr/>
          <p:nvPr/>
        </p:nvSpPr>
        <p:spPr>
          <a:xfrm>
            <a:off x="736774" y="14775003"/>
            <a:ext cx="11071583" cy="91177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solidFill>
                  <a:schemeClr val="tx1"/>
                </a:solidFill>
                <a:latin typeface="HGP創英角ｺﾞｼｯｸUB" panose="020B0900000000000000" pitchFamily="50" charset="-128"/>
                <a:ea typeface="HGP創英角ｺﾞｼｯｸUB" panose="020B0900000000000000" pitchFamily="50" charset="-128"/>
              </a:rPr>
              <a:t>学校行事の精選など、各学校園における働き方改革の取組に</a:t>
            </a:r>
            <a:endParaRPr kumimoji="1" lang="en-US" altLang="ja-JP" sz="3200" dirty="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3200" dirty="0">
                <a:solidFill>
                  <a:schemeClr val="tx1"/>
                </a:solidFill>
                <a:latin typeface="HGP創英角ｺﾞｼｯｸUB" panose="020B0900000000000000" pitchFamily="50" charset="-128"/>
                <a:ea typeface="HGP創英角ｺﾞｼｯｸUB" panose="020B0900000000000000" pitchFamily="50" charset="-128"/>
              </a:rPr>
              <a:t>ご理解とご協力をよろしくお願いします。</a:t>
            </a:r>
            <a:endParaRPr kumimoji="1" lang="ja-JP" altLang="en-US" sz="3200" dirty="0"/>
          </a:p>
        </p:txBody>
      </p:sp>
      <p:sp>
        <p:nvSpPr>
          <p:cNvPr id="15" name="角丸四角形 14"/>
          <p:cNvSpPr/>
          <p:nvPr/>
        </p:nvSpPr>
        <p:spPr>
          <a:xfrm>
            <a:off x="253764" y="9158685"/>
            <a:ext cx="11927921" cy="2271081"/>
          </a:xfrm>
          <a:prstGeom prst="roundRect">
            <a:avLst>
              <a:gd name="adj" fmla="val 317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600" b="1" dirty="0">
                <a:solidFill>
                  <a:schemeClr val="tx1"/>
                </a:solidFill>
                <a:latin typeface="HGSｺﾞｼｯｸM" panose="020B0600000000000000" pitchFamily="50" charset="-128"/>
                <a:ea typeface="HGSｺﾞｼｯｸM" panose="020B0600000000000000" pitchFamily="50" charset="-128"/>
              </a:rPr>
              <a:t>○自動音声による電話応答時間の設定</a:t>
            </a:r>
            <a:endParaRPr kumimoji="1" lang="en-US" altLang="ja-JP" sz="3600" b="1" dirty="0">
              <a:solidFill>
                <a:schemeClr val="tx1"/>
              </a:solidFill>
              <a:latin typeface="HGSｺﾞｼｯｸM" panose="020B0600000000000000" pitchFamily="50" charset="-128"/>
              <a:ea typeface="HGSｺﾞｼｯｸM" panose="020B0600000000000000" pitchFamily="50" charset="-128"/>
            </a:endParaRPr>
          </a:p>
          <a:p>
            <a:pPr marL="182563" indent="-182563"/>
            <a:r>
              <a:rPr kumimoji="1" lang="ja-JP" altLang="en-US" sz="2400" dirty="0">
                <a:solidFill>
                  <a:schemeClr val="tx1"/>
                </a:solidFill>
                <a:latin typeface="HGSｺﾞｼｯｸM" panose="020B0600000000000000" pitchFamily="50" charset="-128"/>
                <a:ea typeface="HGSｺﾞｼｯｸM" panose="020B0600000000000000" pitchFamily="50" charset="-128"/>
              </a:rPr>
              <a:t>　</a:t>
            </a:r>
            <a:r>
              <a:rPr kumimoji="1" lang="ja-JP" altLang="en-US" sz="2400" b="1" u="sng" dirty="0">
                <a:solidFill>
                  <a:srgbClr val="FF0000"/>
                </a:solidFill>
                <a:latin typeface="HGSｺﾞｼｯｸM" panose="020B0600000000000000" pitchFamily="50" charset="-128"/>
                <a:ea typeface="HGSｺﾞｼｯｸM" panose="020B0600000000000000" pitchFamily="50" charset="-128"/>
              </a:rPr>
              <a:t>平日</a:t>
            </a:r>
            <a:r>
              <a:rPr kumimoji="1" lang="ja-JP" altLang="en-US" sz="2400" b="1" u="sng">
                <a:solidFill>
                  <a:srgbClr val="FF0000"/>
                </a:solidFill>
                <a:latin typeface="HGSｺﾞｼｯｸM" panose="020B0600000000000000" pitchFamily="50" charset="-128"/>
                <a:ea typeface="HGSｺﾞｼｯｸM" panose="020B0600000000000000" pitchFamily="50" charset="-128"/>
              </a:rPr>
              <a:t>の午後５時</a:t>
            </a:r>
            <a:r>
              <a:rPr kumimoji="1" lang="ja-JP" altLang="en-US" sz="2400" b="1" u="sng" dirty="0">
                <a:solidFill>
                  <a:srgbClr val="FF0000"/>
                </a:solidFill>
                <a:latin typeface="HGSｺﾞｼｯｸM" panose="020B0600000000000000" pitchFamily="50" charset="-128"/>
                <a:ea typeface="HGSｺﾞｼｯｸM" panose="020B0600000000000000" pitchFamily="50" charset="-128"/>
              </a:rPr>
              <a:t>から翌日</a:t>
            </a:r>
            <a:r>
              <a:rPr kumimoji="1" lang="ja-JP" altLang="en-US" sz="2400" b="1" u="sng">
                <a:solidFill>
                  <a:srgbClr val="FF0000"/>
                </a:solidFill>
                <a:latin typeface="HGSｺﾞｼｯｸM" panose="020B0600000000000000" pitchFamily="50" charset="-128"/>
                <a:ea typeface="HGSｺﾞｼｯｸM" panose="020B0600000000000000" pitchFamily="50" charset="-128"/>
              </a:rPr>
              <a:t>午前８時３０分まで</a:t>
            </a:r>
            <a:r>
              <a:rPr kumimoji="1" lang="ja-JP" altLang="en-US" sz="2400" b="1" u="sng" dirty="0">
                <a:solidFill>
                  <a:srgbClr val="FF0000"/>
                </a:solidFill>
                <a:latin typeface="HGSｺﾞｼｯｸM" panose="020B0600000000000000" pitchFamily="50" charset="-128"/>
                <a:ea typeface="HGSｺﾞｼｯｸM" panose="020B0600000000000000" pitchFamily="50" charset="-128"/>
              </a:rPr>
              <a:t>（原則）</a:t>
            </a:r>
          </a:p>
          <a:p>
            <a:pPr marL="182563" indent="-182563"/>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本市教職員の勤務時間は、通常、平日の午前８時３０分から午後５時までのため、</a:t>
            </a:r>
          </a:p>
          <a:p>
            <a:pPr marL="182563" indent="-182563"/>
            <a:r>
              <a:rPr kumimoji="1" lang="ja-JP" altLang="en-US" sz="2000" dirty="0">
                <a:solidFill>
                  <a:schemeClr val="tx1"/>
                </a:solidFill>
                <a:latin typeface="HGSｺﾞｼｯｸM" panose="020B0600000000000000" pitchFamily="50" charset="-128"/>
                <a:ea typeface="HGSｺﾞｼｯｸM" panose="020B0600000000000000" pitchFamily="50" charset="-128"/>
              </a:rPr>
              <a:t>上記時間帯以外であっても自動音声の場合があります。</a:t>
            </a:r>
          </a:p>
          <a:p>
            <a:pPr marL="182563" indent="-182563"/>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部活動を実施している平日は、各学校によって設定時間は異なります。</a:t>
            </a:r>
            <a:endParaRPr kumimoji="1" lang="en-US" altLang="ja-JP" sz="2000" dirty="0">
              <a:solidFill>
                <a:schemeClr val="tx1"/>
              </a:solidFill>
              <a:latin typeface="HGSｺﾞｼｯｸM" panose="020B0600000000000000" pitchFamily="50" charset="-128"/>
              <a:ea typeface="HGSｺﾞｼｯｸM" panose="020B0600000000000000" pitchFamily="50" charset="-128"/>
            </a:endParaRPr>
          </a:p>
          <a:p>
            <a:pPr marL="182563" indent="-182563"/>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緊急の場合は各学校の</a:t>
            </a:r>
            <a:r>
              <a:rPr kumimoji="1" lang="en-US" altLang="ja-JP" sz="2000" dirty="0">
                <a:solidFill>
                  <a:schemeClr val="tx1"/>
                </a:solidFill>
                <a:latin typeface="HGSｺﾞｼｯｸM" panose="020B0600000000000000" pitchFamily="50" charset="-128"/>
                <a:ea typeface="HGSｺﾞｼｯｸM" panose="020B0600000000000000" pitchFamily="50" charset="-128"/>
              </a:rPr>
              <a:t>HP</a:t>
            </a:r>
            <a:r>
              <a:rPr kumimoji="1" lang="ja-JP" altLang="en-US" sz="2000" dirty="0">
                <a:solidFill>
                  <a:schemeClr val="tx1"/>
                </a:solidFill>
                <a:latin typeface="HGSｺﾞｼｯｸM" panose="020B0600000000000000" pitchFamily="50" charset="-128"/>
                <a:ea typeface="HGSｺﾞｼｯｸM" panose="020B0600000000000000" pitchFamily="50" charset="-128"/>
              </a:rPr>
              <a:t>に掲載されている各種相談窓口にお問い合わせください。　</a:t>
            </a:r>
          </a:p>
        </p:txBody>
      </p:sp>
      <p:sp>
        <p:nvSpPr>
          <p:cNvPr id="16" name="角丸四角形 15"/>
          <p:cNvSpPr/>
          <p:nvPr/>
        </p:nvSpPr>
        <p:spPr>
          <a:xfrm>
            <a:off x="188450" y="6419286"/>
            <a:ext cx="11927921" cy="2501030"/>
          </a:xfrm>
          <a:prstGeom prst="roundRect">
            <a:avLst>
              <a:gd name="adj" fmla="val 317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dirty="0">
              <a:solidFill>
                <a:schemeClr val="tx1"/>
              </a:solidFill>
              <a:latin typeface="HGSｺﾞｼｯｸM" panose="020B0600000000000000" pitchFamily="50" charset="-128"/>
              <a:ea typeface="HGSｺﾞｼｯｸM" panose="020B0600000000000000" pitchFamily="50" charset="-128"/>
            </a:endParaRPr>
          </a:p>
          <a:p>
            <a:r>
              <a:rPr kumimoji="1" lang="ja-JP" altLang="en-US" sz="3600" b="1" dirty="0">
                <a:solidFill>
                  <a:schemeClr val="tx1"/>
                </a:solidFill>
                <a:latin typeface="HGSｺﾞｼｯｸM" panose="020B0600000000000000" pitchFamily="50" charset="-128"/>
                <a:ea typeface="HGSｺﾞｼｯｸM" panose="020B0600000000000000" pitchFamily="50" charset="-128"/>
              </a:rPr>
              <a:t>○定時退勤日の推進</a:t>
            </a:r>
            <a:endParaRPr kumimoji="1" lang="en-US" altLang="ja-JP" sz="3600" b="1" dirty="0">
              <a:solidFill>
                <a:schemeClr val="tx1"/>
              </a:solidFill>
              <a:latin typeface="HGSｺﾞｼｯｸM" panose="020B0600000000000000" pitchFamily="50" charset="-128"/>
              <a:ea typeface="HGSｺﾞｼｯｸM" panose="020B0600000000000000" pitchFamily="50" charset="-128"/>
            </a:endParaRPr>
          </a:p>
          <a:p>
            <a:r>
              <a:rPr kumimoji="1" lang="ja-JP" altLang="en-US" sz="2400" b="1" dirty="0">
                <a:solidFill>
                  <a:schemeClr val="tx1"/>
                </a:solidFill>
                <a:latin typeface="HGSｺﾞｼｯｸM" panose="020B0600000000000000" pitchFamily="50" charset="-128"/>
                <a:ea typeface="HGSｺﾞｼｯｸM" panose="020B0600000000000000" pitchFamily="50" charset="-128"/>
              </a:rPr>
              <a:t>　</a:t>
            </a:r>
            <a:r>
              <a:rPr kumimoji="1" lang="ja-JP" altLang="en-US" sz="3200" b="1" u="sng" dirty="0">
                <a:solidFill>
                  <a:schemeClr val="tx1"/>
                </a:solidFill>
                <a:latin typeface="HGSｺﾞｼｯｸM" panose="020B0600000000000000" pitchFamily="50" charset="-128"/>
                <a:ea typeface="HGSｺﾞｼｯｸM" panose="020B0600000000000000" pitchFamily="50" charset="-128"/>
              </a:rPr>
              <a:t>毎週水曜日は定時退勤日</a:t>
            </a:r>
            <a:r>
              <a:rPr kumimoji="1" lang="ja-JP" altLang="en-US" sz="2400" dirty="0">
                <a:solidFill>
                  <a:schemeClr val="tx1"/>
                </a:solidFill>
                <a:latin typeface="HGSｺﾞｼｯｸM" panose="020B0600000000000000" pitchFamily="50" charset="-128"/>
                <a:ea typeface="HGSｺﾞｼｯｸM" panose="020B0600000000000000" pitchFamily="50" charset="-128"/>
              </a:rPr>
              <a:t>として、勤務時間終了後、速やかに退勤します。</a:t>
            </a:r>
            <a:endParaRPr kumimoji="1" lang="en-US" altLang="ja-JP" sz="2400" dirty="0">
              <a:solidFill>
                <a:schemeClr val="tx1"/>
              </a:solidFill>
              <a:latin typeface="HGSｺﾞｼｯｸM" panose="020B0600000000000000" pitchFamily="50" charset="-128"/>
              <a:ea typeface="HGSｺﾞｼｯｸM" panose="020B0600000000000000" pitchFamily="50" charset="-128"/>
            </a:endParaRPr>
          </a:p>
          <a:p>
            <a:r>
              <a:rPr kumimoji="1" lang="ja-JP" altLang="en-US" sz="2000" dirty="0">
                <a:solidFill>
                  <a:schemeClr val="tx1"/>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教職員の勤務時間は、</a:t>
            </a:r>
            <a:r>
              <a:rPr kumimoji="1" lang="ja-JP" altLang="en-US" sz="2000" b="1" i="1" u="sng" dirty="0">
                <a:solidFill>
                  <a:srgbClr val="FF0000"/>
                </a:solidFill>
                <a:latin typeface="HGSｺﾞｼｯｸM" panose="020B0600000000000000" pitchFamily="50" charset="-128"/>
                <a:ea typeface="HGSｺﾞｼｯｸM" panose="020B0600000000000000" pitchFamily="50" charset="-128"/>
              </a:rPr>
              <a:t>通常、平日の午前</a:t>
            </a:r>
            <a:r>
              <a:rPr kumimoji="1" lang="en-US" altLang="ja-JP" sz="2000" b="1" i="1" u="sng" dirty="0">
                <a:solidFill>
                  <a:srgbClr val="FF0000"/>
                </a:solidFill>
                <a:latin typeface="HGSｺﾞｼｯｸM" panose="020B0600000000000000" pitchFamily="50" charset="-128"/>
                <a:ea typeface="HGSｺﾞｼｯｸM" panose="020B0600000000000000" pitchFamily="50" charset="-128"/>
              </a:rPr>
              <a:t>8</a:t>
            </a:r>
            <a:r>
              <a:rPr kumimoji="1" lang="ja-JP" altLang="en-US" sz="2000" b="1" i="1" u="sng" dirty="0">
                <a:solidFill>
                  <a:srgbClr val="FF0000"/>
                </a:solidFill>
                <a:latin typeface="HGSｺﾞｼｯｸM" panose="020B0600000000000000" pitchFamily="50" charset="-128"/>
                <a:ea typeface="HGSｺﾞｼｯｸM" panose="020B0600000000000000" pitchFamily="50" charset="-128"/>
              </a:rPr>
              <a:t>時</a:t>
            </a:r>
            <a:r>
              <a:rPr kumimoji="1" lang="en-US" altLang="ja-JP" sz="2000" b="1" i="1" u="sng" dirty="0">
                <a:solidFill>
                  <a:srgbClr val="FF0000"/>
                </a:solidFill>
                <a:latin typeface="HGSｺﾞｼｯｸM" panose="020B0600000000000000" pitchFamily="50" charset="-128"/>
                <a:ea typeface="HGSｺﾞｼｯｸM" panose="020B0600000000000000" pitchFamily="50" charset="-128"/>
              </a:rPr>
              <a:t>30</a:t>
            </a:r>
            <a:r>
              <a:rPr kumimoji="1" lang="ja-JP" altLang="en-US" sz="2000" b="1" i="1" u="sng" dirty="0">
                <a:solidFill>
                  <a:srgbClr val="FF0000"/>
                </a:solidFill>
                <a:latin typeface="HGSｺﾞｼｯｸM" panose="020B0600000000000000" pitchFamily="50" charset="-128"/>
                <a:ea typeface="HGSｺﾞｼｯｸM" panose="020B0600000000000000" pitchFamily="50" charset="-128"/>
              </a:rPr>
              <a:t>分から午後</a:t>
            </a:r>
            <a:r>
              <a:rPr kumimoji="1" lang="en-US" altLang="ja-JP" sz="2000" b="1" i="1" u="sng" dirty="0">
                <a:solidFill>
                  <a:srgbClr val="FF0000"/>
                </a:solidFill>
                <a:latin typeface="HGSｺﾞｼｯｸM" panose="020B0600000000000000" pitchFamily="50" charset="-128"/>
                <a:ea typeface="HGSｺﾞｼｯｸM" panose="020B0600000000000000" pitchFamily="50" charset="-128"/>
              </a:rPr>
              <a:t>5</a:t>
            </a:r>
            <a:r>
              <a:rPr kumimoji="1" lang="ja-JP" altLang="en-US" sz="2000" b="1" i="1" u="sng" dirty="0">
                <a:solidFill>
                  <a:srgbClr val="FF0000"/>
                </a:solidFill>
                <a:latin typeface="HGSｺﾞｼｯｸM" panose="020B0600000000000000" pitchFamily="50" charset="-128"/>
                <a:ea typeface="HGSｺﾞｼｯｸM" panose="020B0600000000000000" pitchFamily="50" charset="-128"/>
              </a:rPr>
              <a:t>時ですが、学校園によって異なります</a:t>
            </a:r>
            <a:r>
              <a:rPr kumimoji="1" lang="ja-JP" altLang="en-US" sz="2000" b="1" i="1" dirty="0">
                <a:solidFill>
                  <a:srgbClr val="FF0000"/>
                </a:solidFill>
                <a:latin typeface="HGSｺﾞｼｯｸM" panose="020B0600000000000000" pitchFamily="50" charset="-128"/>
                <a:ea typeface="HGSｺﾞｼｯｸM" panose="020B0600000000000000" pitchFamily="50" charset="-128"/>
              </a:rPr>
              <a:t>。</a:t>
            </a:r>
            <a:endParaRPr kumimoji="1" lang="en-US" altLang="ja-JP" sz="2000" b="1" i="1" dirty="0">
              <a:solidFill>
                <a:srgbClr val="FF0000"/>
              </a:solidFill>
              <a:latin typeface="HGSｺﾞｼｯｸM" panose="020B0600000000000000" pitchFamily="50" charset="-128"/>
              <a:ea typeface="HGSｺﾞｼｯｸM" panose="020B0600000000000000" pitchFamily="50" charset="-128"/>
            </a:endParaRPr>
          </a:p>
          <a:p>
            <a:r>
              <a:rPr kumimoji="1" lang="ja-JP" altLang="en-US" sz="2000" dirty="0">
                <a:solidFill>
                  <a:schemeClr val="tx1"/>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幼稚園の預かり保育を担当する教職員や、夜間学級及び定時制の課程に係る教職員の勤務時間は　</a:t>
            </a:r>
            <a:endParaRPr kumimoji="1" lang="en-US" altLang="ja-JP" sz="2000" dirty="0">
              <a:solidFill>
                <a:schemeClr val="tx1"/>
              </a:solidFill>
              <a:latin typeface="HGSｺﾞｼｯｸM" panose="020B0600000000000000" pitchFamily="50" charset="-128"/>
              <a:ea typeface="HGSｺﾞｼｯｸM" panose="020B0600000000000000" pitchFamily="50" charset="-128"/>
            </a:endParaRPr>
          </a:p>
          <a:p>
            <a:r>
              <a:rPr kumimoji="1" lang="ja-JP" altLang="en-US" sz="2000" dirty="0">
                <a:solidFill>
                  <a:schemeClr val="tx1"/>
                </a:solidFill>
                <a:latin typeface="HGSｺﾞｼｯｸM" panose="020B0600000000000000" pitchFamily="50" charset="-128"/>
                <a:ea typeface="HGSｺﾞｼｯｸM" panose="020B0600000000000000" pitchFamily="50" charset="-128"/>
              </a:rPr>
              <a:t>　　上記時間と異なります。</a:t>
            </a:r>
          </a:p>
          <a:p>
            <a:r>
              <a:rPr kumimoji="1" lang="ja-JP" altLang="en-US" sz="2000" dirty="0">
                <a:solidFill>
                  <a:schemeClr val="tx1"/>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中学校においては部活動指導等により、設定日が異なる場合があります。</a:t>
            </a:r>
            <a:endParaRPr kumimoji="1" lang="en-US" altLang="ja-JP" sz="2000" dirty="0">
              <a:solidFill>
                <a:schemeClr val="tx1"/>
              </a:solidFill>
              <a:latin typeface="HGSｺﾞｼｯｸM" panose="020B0600000000000000" pitchFamily="50" charset="-128"/>
              <a:ea typeface="HGSｺﾞｼｯｸM" panose="020B0600000000000000" pitchFamily="50" charset="-128"/>
            </a:endParaRPr>
          </a:p>
        </p:txBody>
      </p:sp>
    </p:spTree>
    <p:extLst>
      <p:ext uri="{BB962C8B-B14F-4D97-AF65-F5344CB8AC3E}">
        <p14:creationId xmlns:p14="http://schemas.microsoft.com/office/powerpoint/2010/main" val="70863227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2573</TotalTime>
  <Words>545</Words>
  <Application>Microsoft Office PowerPoint</Application>
  <PresentationFormat>ユーザー設定</PresentationFormat>
  <Paragraphs>28</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HGP創英角ｺﾞｼｯｸUB</vt:lpstr>
      <vt:lpstr>HGSｺﾞｼｯｸM</vt:lpstr>
      <vt:lpstr>HGS創英角ｺﾞｼｯｸUB</vt:lpstr>
      <vt:lpstr>HGｺﾞｼｯｸM</vt:lpstr>
      <vt:lpstr>HG丸ｺﾞｼｯｸM-PRO</vt:lpstr>
      <vt:lpstr>Arial</vt:lpstr>
      <vt:lpstr>Calibri</vt:lpstr>
      <vt:lpstr>Calibri Light</vt:lpstr>
      <vt:lpstr>Office テーマ</vt:lpstr>
      <vt:lpstr>学校園の働き方改革にご協力をお願いします。</vt:lpstr>
    </vt:vector>
  </TitlesOfParts>
  <Company>堺市</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教職員の働き方改革に ご理解ご協力をお願いします。</dc:title>
  <dc:creator>百田　真也 (746239)</dc:creator>
  <cp:lastModifiedBy>伊東理恵</cp:lastModifiedBy>
  <cp:revision>113</cp:revision>
  <cp:lastPrinted>2024-06-24T05:53:34Z</cp:lastPrinted>
  <dcterms:created xsi:type="dcterms:W3CDTF">2019-01-16T23:58:14Z</dcterms:created>
  <dcterms:modified xsi:type="dcterms:W3CDTF">2024-07-05T07:42:46Z</dcterms:modified>
</cp:coreProperties>
</file>