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43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90" r:id="rId11"/>
    <p:sldId id="266" r:id="rId12"/>
    <p:sldId id="291" r:id="rId13"/>
    <p:sldId id="267" r:id="rId14"/>
    <p:sldId id="292" r:id="rId15"/>
    <p:sldId id="268" r:id="rId16"/>
    <p:sldId id="269" r:id="rId17"/>
    <p:sldId id="270" r:id="rId18"/>
    <p:sldId id="271" r:id="rId19"/>
    <p:sldId id="272" r:id="rId20"/>
    <p:sldId id="273" r:id="rId21"/>
    <p:sldId id="293" r:id="rId22"/>
    <p:sldId id="274" r:id="rId23"/>
    <p:sldId id="275" r:id="rId24"/>
    <p:sldId id="276" r:id="rId25"/>
    <p:sldId id="277" r:id="rId26"/>
    <p:sldId id="321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4" r:id="rId40"/>
    <p:sldId id="295" r:id="rId41"/>
    <p:sldId id="322" r:id="rId4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2T13:40:00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12:12:1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DF7A8-71D2-44E9-9D58-F24A10B7F176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D17CA-6271-48B9-AED0-6E69E7ECF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68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4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5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0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1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9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2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5AAE61F-3251-F934-588E-13C16C2B3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4606" y="665653"/>
            <a:ext cx="7238367" cy="35661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Autofit/>
          </a:bodyPr>
          <a:lstStyle/>
          <a:p>
            <a:pPr>
              <a:lnSpc>
                <a:spcPct val="95000"/>
              </a:lnSpc>
            </a:pPr>
            <a:r>
              <a:rPr lang="en-US" altLang="ja-JP" sz="6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72</a:t>
            </a:r>
            <a:r>
              <a:rPr lang="ja-JP" altLang="en-US" sz="6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期生</a:t>
            </a:r>
            <a:br>
              <a:rPr lang="en-US" altLang="ja-JP" sz="6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br>
              <a:rPr lang="en-US" altLang="ja-JP" sz="6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6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修学旅行について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0B285"/>
          </a:solidFill>
          <a:ln w="38100" cap="rnd">
            <a:solidFill>
              <a:srgbClr val="D0B28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CC2BC-447C-6860-C52E-5D85F0855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229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の前の道路&#10;&#10;低い精度で自動的に生成された説明">
            <a:extLst>
              <a:ext uri="{FF2B5EF4-FFF2-40B4-BE49-F238E27FC236}">
                <a16:creationId xmlns:a16="http://schemas.microsoft.com/office/drawing/2014/main" id="{D7010708-9277-CD5C-FE36-B2CBC71AEA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31" y="233516"/>
            <a:ext cx="3712572" cy="2902972"/>
          </a:xfrm>
          <a:prstGeom prst="rect">
            <a:avLst/>
          </a:prstGeom>
        </p:spPr>
      </p:pic>
      <p:pic>
        <p:nvPicPr>
          <p:cNvPr id="5" name="図 4" descr="駅のホームにいる人&#10;&#10;自動的に生成された説明">
            <a:extLst>
              <a:ext uri="{FF2B5EF4-FFF2-40B4-BE49-F238E27FC236}">
                <a16:creationId xmlns:a16="http://schemas.microsoft.com/office/drawing/2014/main" id="{7197DFC1-1DC4-AA4A-3F66-5C84247BE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720" y="233515"/>
            <a:ext cx="3712572" cy="2902973"/>
          </a:xfrm>
          <a:prstGeom prst="rect">
            <a:avLst/>
          </a:prstGeom>
        </p:spPr>
      </p:pic>
      <p:pic>
        <p:nvPicPr>
          <p:cNvPr id="7" name="図 6" descr="駅に待っている人々&#10;&#10;自動的に生成された説明">
            <a:extLst>
              <a:ext uri="{FF2B5EF4-FFF2-40B4-BE49-F238E27FC236}">
                <a16:creationId xmlns:a16="http://schemas.microsoft.com/office/drawing/2014/main" id="{9F49A103-9684-779D-F7D8-7DB4F62966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916" y="233516"/>
            <a:ext cx="3516387" cy="2902974"/>
          </a:xfrm>
          <a:prstGeom prst="rect">
            <a:avLst/>
          </a:prstGeom>
        </p:spPr>
      </p:pic>
      <p:pic>
        <p:nvPicPr>
          <p:cNvPr id="9" name="図 8" descr="屋内, 人, 天井, 建物 が含まれている画像&#10;&#10;自動的に生成された説明">
            <a:extLst>
              <a:ext uri="{FF2B5EF4-FFF2-40B4-BE49-F238E27FC236}">
                <a16:creationId xmlns:a16="http://schemas.microsoft.com/office/drawing/2014/main" id="{5D3F1282-3514-409B-6962-E9CC901295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916" y="3721511"/>
            <a:ext cx="3599637" cy="2902974"/>
          </a:xfrm>
          <a:prstGeom prst="rect">
            <a:avLst/>
          </a:prstGeom>
        </p:spPr>
      </p:pic>
      <p:pic>
        <p:nvPicPr>
          <p:cNvPr id="11" name="図 10" descr="駅のホームに停まっている電車&#10;&#10;自動的に生成された説明">
            <a:extLst>
              <a:ext uri="{FF2B5EF4-FFF2-40B4-BE49-F238E27FC236}">
                <a16:creationId xmlns:a16="http://schemas.microsoft.com/office/drawing/2014/main" id="{590B816C-CAF3-4E53-A3B3-F75BAD09D3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697" y="3765843"/>
            <a:ext cx="3894605" cy="2920296"/>
          </a:xfrm>
          <a:prstGeom prst="rect">
            <a:avLst/>
          </a:prstGeom>
        </p:spPr>
      </p:pic>
      <p:pic>
        <p:nvPicPr>
          <p:cNvPr id="13" name="図 12" descr="店の前を歩いている人たち&#10;&#10;低い精度で自動的に生成された説明">
            <a:extLst>
              <a:ext uri="{FF2B5EF4-FFF2-40B4-BE49-F238E27FC236}">
                <a16:creationId xmlns:a16="http://schemas.microsoft.com/office/drawing/2014/main" id="{2B6A04A9-4C58-2B51-9F4A-22E85B695B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47" y="3704189"/>
            <a:ext cx="3720709" cy="2920295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512901E6-15CC-04A7-87AA-453FE194132D}"/>
              </a:ext>
            </a:extLst>
          </p:cNvPr>
          <p:cNvSpPr/>
          <p:nvPr/>
        </p:nvSpPr>
        <p:spPr>
          <a:xfrm>
            <a:off x="3415001" y="2420471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4DBF66F2-C470-DAE7-9690-B1FAD724E2D9}"/>
              </a:ext>
            </a:extLst>
          </p:cNvPr>
          <p:cNvSpPr/>
          <p:nvPr/>
        </p:nvSpPr>
        <p:spPr>
          <a:xfrm>
            <a:off x="7541343" y="2453033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77872D8-4515-7FAC-DCB0-0781BD79EF65}"/>
              </a:ext>
            </a:extLst>
          </p:cNvPr>
          <p:cNvSpPr/>
          <p:nvPr/>
        </p:nvSpPr>
        <p:spPr>
          <a:xfrm rot="5400000">
            <a:off x="9657014" y="3215034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03DA3F5-55BB-6822-399F-FB0142498BC3}"/>
              </a:ext>
            </a:extLst>
          </p:cNvPr>
          <p:cNvSpPr/>
          <p:nvPr/>
        </p:nvSpPr>
        <p:spPr>
          <a:xfrm rot="10800000">
            <a:off x="7541343" y="5877551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F2E80C98-B63D-CA5A-9812-BD22AFF6E764}"/>
              </a:ext>
            </a:extLst>
          </p:cNvPr>
          <p:cNvSpPr/>
          <p:nvPr/>
        </p:nvSpPr>
        <p:spPr>
          <a:xfrm rot="10800000">
            <a:off x="3318129" y="5865435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86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122" y="4634465"/>
            <a:ext cx="3559623" cy="1661285"/>
          </a:xfrm>
          <a:prstGeom prst="rect">
            <a:avLst/>
          </a:prstGeom>
        </p:spPr>
      </p:pic>
      <p:pic>
        <p:nvPicPr>
          <p:cNvPr id="5" name="Picture 8" descr="広島駅のイラスト">
            <a:extLst>
              <a:ext uri="{FF2B5EF4-FFF2-40B4-BE49-F238E27FC236}">
                <a16:creationId xmlns:a16="http://schemas.microsoft.com/office/drawing/2014/main" id="{2C9C0A0C-4F71-C030-9340-FAC3D6547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23" y="1948070"/>
            <a:ext cx="4029659" cy="14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世界遺産 広島平和記念公園・原爆ドーム | 広島バリアフリーツアーセンター">
            <a:extLst>
              <a:ext uri="{FF2B5EF4-FFF2-40B4-BE49-F238E27FC236}">
                <a16:creationId xmlns:a16="http://schemas.microsoft.com/office/drawing/2014/main" id="{BE31FB3A-2673-DA68-DEBC-6EC007ED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141" y="2580204"/>
            <a:ext cx="4029659" cy="19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37">
            <a:extLst>
              <a:ext uri="{FF2B5EF4-FFF2-40B4-BE49-F238E27FC236}">
                <a16:creationId xmlns:a16="http://schemas.microsoft.com/office/drawing/2014/main" id="{4C0827A1-3F8F-720F-D92F-4EFF69DBFAB6}"/>
              </a:ext>
            </a:extLst>
          </p:cNvPr>
          <p:cNvSpPr>
            <a:spLocks noGrp="1"/>
          </p:cNvSpPr>
          <p:nvPr/>
        </p:nvSpPr>
        <p:spPr>
          <a:xfrm>
            <a:off x="6824439" y="1956022"/>
            <a:ext cx="5032048" cy="671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広島平和記念公園・資料館</a:t>
            </a: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54" name="Picture 6" descr="広島平和記念資料館 | スポット | 広島ピースツーリズム">
            <a:extLst>
              <a:ext uri="{FF2B5EF4-FFF2-40B4-BE49-F238E27FC236}">
                <a16:creationId xmlns:a16="http://schemas.microsoft.com/office/drawing/2014/main" id="{DE92D8EC-C431-0BF7-0E05-B9FB5B37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127" y="4634465"/>
            <a:ext cx="4026673" cy="210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男の子と女の子のイラスト（遠足・お弁当） | かわいい無料素材 イラスト工房">
            <a:extLst>
              <a:ext uri="{FF2B5EF4-FFF2-40B4-BE49-F238E27FC236}">
                <a16:creationId xmlns:a16="http://schemas.microsoft.com/office/drawing/2014/main" id="{64F9DEF4-C3D5-17F0-74E5-43E8FB41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3106" y="4884135"/>
            <a:ext cx="2333381" cy="18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13 -0.00347 L 0.29727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川の上の橋&#10;&#10;低い精度で">
            <a:extLst>
              <a:ext uri="{FF2B5EF4-FFF2-40B4-BE49-F238E27FC236}">
                <a16:creationId xmlns:a16="http://schemas.microsoft.com/office/drawing/2014/main" id="{1DBAC6D8-A794-97FC-8246-2EE977B98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170" y="329411"/>
            <a:ext cx="3894605" cy="2916247"/>
          </a:xfrm>
          <a:prstGeom prst="rect">
            <a:avLst/>
          </a:prstGeom>
        </p:spPr>
      </p:pic>
      <p:pic>
        <p:nvPicPr>
          <p:cNvPr id="8" name="図 7" descr="屋外, 座る, ベンチ, 公園 が含まれている画像&#10;&#10;自動的に生成された説明">
            <a:extLst>
              <a:ext uri="{FF2B5EF4-FFF2-40B4-BE49-F238E27FC236}">
                <a16:creationId xmlns:a16="http://schemas.microsoft.com/office/drawing/2014/main" id="{93B9BE83-3942-E047-1258-5801DCCD24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45" y="329412"/>
            <a:ext cx="3720708" cy="2916247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4DBF66F2-C470-DAE7-9690-B1FAD724E2D9}"/>
              </a:ext>
            </a:extLst>
          </p:cNvPr>
          <p:cNvSpPr/>
          <p:nvPr/>
        </p:nvSpPr>
        <p:spPr>
          <a:xfrm>
            <a:off x="7541343" y="2473592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屋外, 道路, シーン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8E274380-223F-5B97-DB0A-A263197A08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5448" y="325363"/>
            <a:ext cx="3720708" cy="2920295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512901E6-15CC-04A7-87AA-453FE194132D}"/>
              </a:ext>
            </a:extLst>
          </p:cNvPr>
          <p:cNvSpPr/>
          <p:nvPr/>
        </p:nvSpPr>
        <p:spPr>
          <a:xfrm>
            <a:off x="3267395" y="2463312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公園にある木&#10;&#10;低い精度で自動的に生成された説明">
            <a:extLst>
              <a:ext uri="{FF2B5EF4-FFF2-40B4-BE49-F238E27FC236}">
                <a16:creationId xmlns:a16="http://schemas.microsoft.com/office/drawing/2014/main" id="{4DF8FD92-B89F-92EC-1C0F-5190D79C39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46" y="3612343"/>
            <a:ext cx="3720708" cy="2948618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777872D8-4515-7FAC-DCB0-0781BD79EF65}"/>
              </a:ext>
            </a:extLst>
          </p:cNvPr>
          <p:cNvSpPr/>
          <p:nvPr/>
        </p:nvSpPr>
        <p:spPr>
          <a:xfrm rot="5400000">
            <a:off x="9657014" y="3215034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屋外, 道路, ストリート, 男 が含まれている画像&#10;&#10;自動的に生成された説明">
            <a:extLst>
              <a:ext uri="{FF2B5EF4-FFF2-40B4-BE49-F238E27FC236}">
                <a16:creationId xmlns:a16="http://schemas.microsoft.com/office/drawing/2014/main" id="{45A25C1E-4A2A-B804-E8D1-47696B092B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23" y="3612343"/>
            <a:ext cx="3907152" cy="2961455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903DA3F5-55BB-6822-399F-FB0142498BC3}"/>
              </a:ext>
            </a:extLst>
          </p:cNvPr>
          <p:cNvSpPr/>
          <p:nvPr/>
        </p:nvSpPr>
        <p:spPr>
          <a:xfrm rot="10800000">
            <a:off x="7541343" y="5877551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歩道の上にある道&#10;&#10;低い精度で自動的に生成された説明">
            <a:extLst>
              <a:ext uri="{FF2B5EF4-FFF2-40B4-BE49-F238E27FC236}">
                <a16:creationId xmlns:a16="http://schemas.microsoft.com/office/drawing/2014/main" id="{F4AB3323-4F42-30D9-4CFE-D5081BEB01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46" y="3640668"/>
            <a:ext cx="3657106" cy="2920294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F2E80C98-B63D-CA5A-9812-BD22AFF6E764}"/>
              </a:ext>
            </a:extLst>
          </p:cNvPr>
          <p:cNvSpPr/>
          <p:nvPr/>
        </p:nvSpPr>
        <p:spPr>
          <a:xfrm rot="10800000">
            <a:off x="3318129" y="5865435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97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65551" y="5257808"/>
            <a:ext cx="2840274" cy="1325563"/>
          </a:xfrm>
          <a:prstGeom prst="rect">
            <a:avLst/>
          </a:prstGeom>
        </p:spPr>
      </p:pic>
      <p:pic>
        <p:nvPicPr>
          <p:cNvPr id="2052" name="Picture 4" descr="世界遺産 広島平和記念公園・原爆ドーム | 広島バリアフリーツアーセンター">
            <a:extLst>
              <a:ext uri="{FF2B5EF4-FFF2-40B4-BE49-F238E27FC236}">
                <a16:creationId xmlns:a16="http://schemas.microsoft.com/office/drawing/2014/main" id="{BE31FB3A-2673-DA68-DEBC-6EC007ED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76" y="2548458"/>
            <a:ext cx="3090575" cy="19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37">
            <a:extLst>
              <a:ext uri="{FF2B5EF4-FFF2-40B4-BE49-F238E27FC236}">
                <a16:creationId xmlns:a16="http://schemas.microsoft.com/office/drawing/2014/main" id="{4C0827A1-3F8F-720F-D92F-4EFF69DBFAB6}"/>
              </a:ext>
            </a:extLst>
          </p:cNvPr>
          <p:cNvSpPr>
            <a:spLocks noGrp="1"/>
          </p:cNvSpPr>
          <p:nvPr/>
        </p:nvSpPr>
        <p:spPr>
          <a:xfrm>
            <a:off x="89686" y="1952109"/>
            <a:ext cx="3997286" cy="54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広島平和記念公園・資料館</a:t>
            </a: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54" name="Picture 6" descr="広島平和記念資料館 | スポット | 広島ピースツーリズム">
            <a:extLst>
              <a:ext uri="{FF2B5EF4-FFF2-40B4-BE49-F238E27FC236}">
                <a16:creationId xmlns:a16="http://schemas.microsoft.com/office/drawing/2014/main" id="{DE92D8EC-C431-0BF7-0E05-B9FB5B37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76" y="4578805"/>
            <a:ext cx="3090575" cy="210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9B19D5CE-A35C-EDBA-F433-9B2AB247F07F}"/>
              </a:ext>
            </a:extLst>
          </p:cNvPr>
          <p:cNvSpPr>
            <a:spLocks noGrp="1"/>
          </p:cNvSpPr>
          <p:nvPr/>
        </p:nvSpPr>
        <p:spPr>
          <a:xfrm>
            <a:off x="6660542" y="1848742"/>
            <a:ext cx="6022217" cy="54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5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ホテル（ｸﾞﾘｰﾝﾋﾟｱせとうち</a:t>
            </a: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074" name="Picture 2" descr="グリーンピアせとうち | 保養所 | IHIグループ健康保険組合">
            <a:extLst>
              <a:ext uri="{FF2B5EF4-FFF2-40B4-BE49-F238E27FC236}">
                <a16:creationId xmlns:a16="http://schemas.microsoft.com/office/drawing/2014/main" id="{BAEF34EE-BC78-CCE9-4E5F-6F79DE72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349" y="2397319"/>
            <a:ext cx="4071067" cy="20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客室情報｜グリーンピアせとうち｜グリーンピアセンター">
            <a:extLst>
              <a:ext uri="{FF2B5EF4-FFF2-40B4-BE49-F238E27FC236}">
                <a16:creationId xmlns:a16="http://schemas.microsoft.com/office/drawing/2014/main" id="{939A301D-D9C9-19BC-14C8-A2BFF07A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5298" y="4460619"/>
            <a:ext cx="407106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07474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, 屋外, 電車, 跡 が含まれている画像&#10;&#10;自動的に生成された説明">
            <a:extLst>
              <a:ext uri="{FF2B5EF4-FFF2-40B4-BE49-F238E27FC236}">
                <a16:creationId xmlns:a16="http://schemas.microsoft.com/office/drawing/2014/main" id="{6EE4B1D4-2F82-9477-A092-6FA37D70FA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15" y="329411"/>
            <a:ext cx="3567367" cy="2916246"/>
          </a:xfrm>
          <a:prstGeom prst="rect">
            <a:avLst/>
          </a:prstGeom>
        </p:spPr>
      </p:pic>
      <p:pic>
        <p:nvPicPr>
          <p:cNvPr id="6" name="図 5" descr="床, 天井, 屋内, 建物 が含まれている画像&#10;&#10;自動的に生成された説明">
            <a:extLst>
              <a:ext uri="{FF2B5EF4-FFF2-40B4-BE49-F238E27FC236}">
                <a16:creationId xmlns:a16="http://schemas.microsoft.com/office/drawing/2014/main" id="{FA340BB4-ECAB-7BB3-7EAA-4B5BCC91C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23" y="368868"/>
            <a:ext cx="3907152" cy="2885319"/>
          </a:xfrm>
          <a:prstGeom prst="rect">
            <a:avLst/>
          </a:prstGeom>
        </p:spPr>
      </p:pic>
      <p:pic>
        <p:nvPicPr>
          <p:cNvPr id="9" name="図 8" descr="部屋の中に立っている男性たち&#10;&#10;低い精度で自動的に生成された説明">
            <a:extLst>
              <a:ext uri="{FF2B5EF4-FFF2-40B4-BE49-F238E27FC236}">
                <a16:creationId xmlns:a16="http://schemas.microsoft.com/office/drawing/2014/main" id="{CADE2D02-9248-E5BC-DFF6-040A918090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16" y="361846"/>
            <a:ext cx="3657106" cy="2948618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4DBF66F2-C470-DAE7-9690-B1FAD724E2D9}"/>
              </a:ext>
            </a:extLst>
          </p:cNvPr>
          <p:cNvSpPr/>
          <p:nvPr/>
        </p:nvSpPr>
        <p:spPr>
          <a:xfrm>
            <a:off x="7541343" y="2473592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床に置かれている部屋&#10;&#10;中程度の精度で自動的に生成された説明">
            <a:extLst>
              <a:ext uri="{FF2B5EF4-FFF2-40B4-BE49-F238E27FC236}">
                <a16:creationId xmlns:a16="http://schemas.microsoft.com/office/drawing/2014/main" id="{C6CF268B-8C8B-CD36-2A55-AC4AC160AA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16" y="3612343"/>
            <a:ext cx="3657106" cy="2948618"/>
          </a:xfrm>
          <a:prstGeom prst="rect">
            <a:avLst/>
          </a:prstGeom>
        </p:spPr>
      </p:pic>
      <p:pic>
        <p:nvPicPr>
          <p:cNvPr id="19" name="図 18" descr="床に置かれたテーブル&#10;&#10;低い精度で自動的に生成された説明">
            <a:extLst>
              <a:ext uri="{FF2B5EF4-FFF2-40B4-BE49-F238E27FC236}">
                <a16:creationId xmlns:a16="http://schemas.microsoft.com/office/drawing/2014/main" id="{CD79EEF1-8D7D-8AA4-DA5F-1466C2574A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24" y="3640667"/>
            <a:ext cx="3908060" cy="2920293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903DA3F5-55BB-6822-399F-FB0142498BC3}"/>
              </a:ext>
            </a:extLst>
          </p:cNvPr>
          <p:cNvSpPr/>
          <p:nvPr/>
        </p:nvSpPr>
        <p:spPr>
          <a:xfrm rot="10800000">
            <a:off x="7541343" y="5877551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床, 屋内, テーブル, 椅子 が含まれている画像&#10;&#10;自動的に生成された説明">
            <a:extLst>
              <a:ext uri="{FF2B5EF4-FFF2-40B4-BE49-F238E27FC236}">
                <a16:creationId xmlns:a16="http://schemas.microsoft.com/office/drawing/2014/main" id="{AB79276E-481E-E088-E701-590A927585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65" y="3612342"/>
            <a:ext cx="3622618" cy="2948617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F2E80C98-B63D-CA5A-9812-BD22AFF6E764}"/>
              </a:ext>
            </a:extLst>
          </p:cNvPr>
          <p:cNvSpPr/>
          <p:nvPr/>
        </p:nvSpPr>
        <p:spPr>
          <a:xfrm rot="10800000">
            <a:off x="3318129" y="5865435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77872D8-4515-7FAC-DCB0-0781BD79EF65}"/>
              </a:ext>
            </a:extLst>
          </p:cNvPr>
          <p:cNvSpPr/>
          <p:nvPr/>
        </p:nvSpPr>
        <p:spPr>
          <a:xfrm rot="5400000">
            <a:off x="9657014" y="3215034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512901E6-15CC-04A7-87AA-453FE194132D}"/>
              </a:ext>
            </a:extLst>
          </p:cNvPr>
          <p:cNvSpPr/>
          <p:nvPr/>
        </p:nvSpPr>
        <p:spPr>
          <a:xfrm>
            <a:off x="3267395" y="2463312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２日目：６月２１日（水）</a:t>
            </a:r>
            <a:r>
              <a:rPr lang="ja-JP" altLang="en-US" sz="40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★体験学習★</a:t>
            </a:r>
            <a:endParaRPr lang="en-US" altLang="ja-JP" sz="4000" dirty="0">
              <a:solidFill>
                <a:srgbClr val="FFC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52170" y="5231728"/>
            <a:ext cx="2943830" cy="1373893"/>
          </a:xfrm>
          <a:prstGeom prst="rect">
            <a:avLst/>
          </a:prstGeom>
        </p:spPr>
      </p:pic>
      <p:pic>
        <p:nvPicPr>
          <p:cNvPr id="7" name="Picture 2" descr="グリーンピアせとうち | 保養所 | IHIグループ健康保険組合">
            <a:extLst>
              <a:ext uri="{FF2B5EF4-FFF2-40B4-BE49-F238E27FC236}">
                <a16:creationId xmlns:a16="http://schemas.microsoft.com/office/drawing/2014/main" id="{ECB0586D-F22D-DCAF-AA47-74D5BAD1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35" y="3451466"/>
            <a:ext cx="2910178" cy="14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客室情報｜グリーンピアせとうち｜グリーンピアセンター">
            <a:extLst>
              <a:ext uri="{FF2B5EF4-FFF2-40B4-BE49-F238E27FC236}">
                <a16:creationId xmlns:a16="http://schemas.microsoft.com/office/drawing/2014/main" id="{C84EC7A8-FA64-697E-6660-45F1762F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35" y="4971124"/>
            <a:ext cx="2910178" cy="15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37">
            <a:extLst>
              <a:ext uri="{FF2B5EF4-FFF2-40B4-BE49-F238E27FC236}">
                <a16:creationId xmlns:a16="http://schemas.microsoft.com/office/drawing/2014/main" id="{584C2514-2264-886D-F0A9-96306A9F36DF}"/>
              </a:ext>
            </a:extLst>
          </p:cNvPr>
          <p:cNvSpPr>
            <a:spLocks noGrp="1"/>
          </p:cNvSpPr>
          <p:nvPr/>
        </p:nvSpPr>
        <p:spPr>
          <a:xfrm>
            <a:off x="8094429" y="2982339"/>
            <a:ext cx="3721300" cy="1279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午前の体験学習　　　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en-US" altLang="ja-JP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選択</a:t>
            </a:r>
            <a:r>
              <a:rPr lang="en-US" altLang="ja-JP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</p:txBody>
      </p:sp>
      <p:pic>
        <p:nvPicPr>
          <p:cNvPr id="4098" name="Picture 2" descr="しまなみ海道サイクリング｜瀬戸内を快走するサイクリングの楽しみ方｜愛媛 旅の特集｜愛媛県の公式観光サイト【いよ観ネット】">
            <a:extLst>
              <a:ext uri="{FF2B5EF4-FFF2-40B4-BE49-F238E27FC236}">
                <a16:creationId xmlns:a16="http://schemas.microsoft.com/office/drawing/2014/main" id="{9663AB38-B57D-821D-595A-09A70EBA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769" y="4182386"/>
            <a:ext cx="3721300" cy="24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コンテンツ プレースホルダー 37">
            <a:extLst>
              <a:ext uri="{FF2B5EF4-FFF2-40B4-BE49-F238E27FC236}">
                <a16:creationId xmlns:a16="http://schemas.microsoft.com/office/drawing/2014/main" id="{A2151FE9-847F-C744-6679-847181E0114A}"/>
              </a:ext>
            </a:extLst>
          </p:cNvPr>
          <p:cNvSpPr>
            <a:spLocks noGrp="1"/>
          </p:cNvSpPr>
          <p:nvPr/>
        </p:nvSpPr>
        <p:spPr>
          <a:xfrm>
            <a:off x="212035" y="2789067"/>
            <a:ext cx="6022217" cy="54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5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ホテル（ｸﾞﾘｰﾝﾋﾟｱせとうち</a:t>
            </a: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3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541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03821" y="5319423"/>
            <a:ext cx="2347034" cy="1095367"/>
          </a:xfrm>
          <a:prstGeom prst="rect">
            <a:avLst/>
          </a:prstGeom>
        </p:spPr>
      </p:pic>
      <p:sp>
        <p:nvSpPr>
          <p:cNvPr id="9" name="コンテンツ プレースホルダー 37">
            <a:extLst>
              <a:ext uri="{FF2B5EF4-FFF2-40B4-BE49-F238E27FC236}">
                <a16:creationId xmlns:a16="http://schemas.microsoft.com/office/drawing/2014/main" id="{584C2514-2264-886D-F0A9-96306A9F36DF}"/>
              </a:ext>
            </a:extLst>
          </p:cNvPr>
          <p:cNvSpPr>
            <a:spLocks noGrp="1"/>
          </p:cNvSpPr>
          <p:nvPr/>
        </p:nvSpPr>
        <p:spPr>
          <a:xfrm>
            <a:off x="135174" y="2149440"/>
            <a:ext cx="3721300" cy="1279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午前の体験学習　　　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en-US" altLang="ja-JP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選択</a:t>
            </a:r>
            <a:r>
              <a:rPr lang="en-US" altLang="ja-JP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</p:txBody>
      </p:sp>
      <p:pic>
        <p:nvPicPr>
          <p:cNvPr id="4098" name="Picture 2" descr="しまなみ海道サイクリング｜瀬戸内を快走するサイクリングの楽しみ方｜愛媛 旅の特集｜愛媛県の公式観光サイト【いよ観ネット】">
            <a:extLst>
              <a:ext uri="{FF2B5EF4-FFF2-40B4-BE49-F238E27FC236}">
                <a16:creationId xmlns:a16="http://schemas.microsoft.com/office/drawing/2014/main" id="{9663AB38-B57D-821D-595A-09A70EBA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4" y="3887752"/>
            <a:ext cx="3721300" cy="24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37">
            <a:extLst>
              <a:ext uri="{FF2B5EF4-FFF2-40B4-BE49-F238E27FC236}">
                <a16:creationId xmlns:a16="http://schemas.microsoft.com/office/drawing/2014/main" id="{18EF5E9D-EB4F-C1BB-F151-475C45B44957}"/>
              </a:ext>
            </a:extLst>
          </p:cNvPr>
          <p:cNvSpPr>
            <a:spLocks noGrp="1"/>
          </p:cNvSpPr>
          <p:nvPr/>
        </p:nvSpPr>
        <p:spPr>
          <a:xfrm>
            <a:off x="7733969" y="2187015"/>
            <a:ext cx="4518989" cy="1169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多々羅しまなみ公園　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（昼食）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122" name="Picture 2" descr="道の駅 多々羅しまなみ公園】今治・しまなみ海道・その他軽食・グルメ - じゃらんnet">
            <a:extLst>
              <a:ext uri="{FF2B5EF4-FFF2-40B4-BE49-F238E27FC236}">
                <a16:creationId xmlns:a16="http://schemas.microsoft.com/office/drawing/2014/main" id="{69F3EA28-BC29-A6E7-AB08-88CDCA39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969" y="3429000"/>
            <a:ext cx="4251297" cy="31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男の子と女の子のイラスト（遠足・お弁当） | かわいい無料素材 イラスト工房">
            <a:extLst>
              <a:ext uri="{FF2B5EF4-FFF2-40B4-BE49-F238E27FC236}">
                <a16:creationId xmlns:a16="http://schemas.microsoft.com/office/drawing/2014/main" id="{8C057A55-89E0-D9F4-B5AE-815A44BC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82" y="4453923"/>
            <a:ext cx="2982741" cy="23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7539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03821" y="5319423"/>
            <a:ext cx="2347034" cy="1095367"/>
          </a:xfrm>
          <a:prstGeom prst="rect">
            <a:avLst/>
          </a:prstGeom>
        </p:spPr>
      </p:pic>
      <p:sp>
        <p:nvSpPr>
          <p:cNvPr id="3" name="コンテンツ プレースホルダー 37">
            <a:extLst>
              <a:ext uri="{FF2B5EF4-FFF2-40B4-BE49-F238E27FC236}">
                <a16:creationId xmlns:a16="http://schemas.microsoft.com/office/drawing/2014/main" id="{18EF5E9D-EB4F-C1BB-F151-475C45B44957}"/>
              </a:ext>
            </a:extLst>
          </p:cNvPr>
          <p:cNvSpPr>
            <a:spLocks noGrp="1"/>
          </p:cNvSpPr>
          <p:nvPr/>
        </p:nvSpPr>
        <p:spPr>
          <a:xfrm>
            <a:off x="0" y="2299249"/>
            <a:ext cx="4484536" cy="803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多々羅しまなみ公園　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122" name="Picture 2" descr="道の駅 多々羅しまなみ公園】今治・しまなみ海道・その他軽食・グルメ - じゃらんnet">
            <a:extLst>
              <a:ext uri="{FF2B5EF4-FFF2-40B4-BE49-F238E27FC236}">
                <a16:creationId xmlns:a16="http://schemas.microsoft.com/office/drawing/2014/main" id="{69F3EA28-BC29-A6E7-AB08-88CDCA39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1" y="3220278"/>
            <a:ext cx="3804221" cy="32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60E3B0C9-F36C-0C4C-DE0E-E9187D670EE8}"/>
              </a:ext>
            </a:extLst>
          </p:cNvPr>
          <p:cNvSpPr>
            <a:spLocks noGrp="1"/>
          </p:cNvSpPr>
          <p:nvPr/>
        </p:nvSpPr>
        <p:spPr>
          <a:xfrm>
            <a:off x="8126188" y="2225495"/>
            <a:ext cx="3721300" cy="1279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午後の体験学習　　　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en-US" altLang="ja-JP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選択</a:t>
            </a:r>
            <a:r>
              <a:rPr lang="en-US" altLang="ja-JP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</p:txBody>
      </p:sp>
      <p:pic>
        <p:nvPicPr>
          <p:cNvPr id="6146" name="Picture 2" descr="潮流体験 – 公益社団法人 今治地方観光協会">
            <a:extLst>
              <a:ext uri="{FF2B5EF4-FFF2-40B4-BE49-F238E27FC236}">
                <a16:creationId xmlns:a16="http://schemas.microsoft.com/office/drawing/2014/main" id="{12A2D489-FDE9-753A-B6D4-420C236C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304" y="3429000"/>
            <a:ext cx="4071068" cy="31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7539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03821" y="5319423"/>
            <a:ext cx="2347034" cy="1095367"/>
          </a:xfrm>
          <a:prstGeom prst="rect">
            <a:avLst/>
          </a:prstGeom>
        </p:spPr>
      </p:pic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60E3B0C9-F36C-0C4C-DE0E-E9187D670EE8}"/>
              </a:ext>
            </a:extLst>
          </p:cNvPr>
          <p:cNvSpPr>
            <a:spLocks noGrp="1"/>
          </p:cNvSpPr>
          <p:nvPr/>
        </p:nvSpPr>
        <p:spPr>
          <a:xfrm>
            <a:off x="282521" y="2225495"/>
            <a:ext cx="3721300" cy="1279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午後の体験学習　　　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en-US" altLang="ja-JP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選択</a:t>
            </a:r>
            <a:r>
              <a:rPr lang="en-US" altLang="ja-JP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</p:txBody>
      </p:sp>
      <p:pic>
        <p:nvPicPr>
          <p:cNvPr id="6146" name="Picture 2" descr="潮流体験 – 公益社団法人 今治地方観光協会">
            <a:extLst>
              <a:ext uri="{FF2B5EF4-FFF2-40B4-BE49-F238E27FC236}">
                <a16:creationId xmlns:a16="http://schemas.microsoft.com/office/drawing/2014/main" id="{12A2D489-FDE9-753A-B6D4-420C236C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72" y="3538330"/>
            <a:ext cx="3890749" cy="30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37">
            <a:extLst>
              <a:ext uri="{FF2B5EF4-FFF2-40B4-BE49-F238E27FC236}">
                <a16:creationId xmlns:a16="http://schemas.microsoft.com/office/drawing/2014/main" id="{E2264956-0909-724A-5146-60AC21299C28}"/>
              </a:ext>
            </a:extLst>
          </p:cNvPr>
          <p:cNvSpPr>
            <a:spLocks noGrp="1"/>
          </p:cNvSpPr>
          <p:nvPr/>
        </p:nvSpPr>
        <p:spPr>
          <a:xfrm>
            <a:off x="6660542" y="1848742"/>
            <a:ext cx="6022217" cy="54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5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ホテル（ｸﾞﾘｰﾝﾋﾟｱせとうち</a:t>
            </a: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" name="Picture 2" descr="グリーンピアせとうち | 保養所 | IHIグループ健康保険組合">
            <a:extLst>
              <a:ext uri="{FF2B5EF4-FFF2-40B4-BE49-F238E27FC236}">
                <a16:creationId xmlns:a16="http://schemas.microsoft.com/office/drawing/2014/main" id="{1C6F8033-6DDD-9F38-F5C7-FC4532B8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349" y="2397319"/>
            <a:ext cx="4071067" cy="20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客室情報｜グリーンピアせとうち｜グリーンピアセンター">
            <a:extLst>
              <a:ext uri="{FF2B5EF4-FFF2-40B4-BE49-F238E27FC236}">
                <a16:creationId xmlns:a16="http://schemas.microsoft.com/office/drawing/2014/main" id="{159DF351-2076-9A9C-7C15-5350E351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5298" y="4460619"/>
            <a:ext cx="407106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9635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３日目：６月２１日（水）</a:t>
            </a:r>
            <a:r>
              <a:rPr lang="ja-JP" altLang="en-US" sz="40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★宮島散策★</a:t>
            </a:r>
            <a:endParaRPr lang="en-US" altLang="ja-JP" sz="4000" dirty="0">
              <a:solidFill>
                <a:srgbClr val="FFC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52170" y="5231728"/>
            <a:ext cx="2943830" cy="1373893"/>
          </a:xfrm>
          <a:prstGeom prst="rect">
            <a:avLst/>
          </a:prstGeom>
        </p:spPr>
      </p:pic>
      <p:pic>
        <p:nvPicPr>
          <p:cNvPr id="7" name="Picture 2" descr="グリーンピアせとうち | 保養所 | IHIグループ健康保険組合">
            <a:extLst>
              <a:ext uri="{FF2B5EF4-FFF2-40B4-BE49-F238E27FC236}">
                <a16:creationId xmlns:a16="http://schemas.microsoft.com/office/drawing/2014/main" id="{ECB0586D-F22D-DCAF-AA47-74D5BAD1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35" y="3451466"/>
            <a:ext cx="2910178" cy="14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客室情報｜グリーンピアせとうち｜グリーンピアセンター">
            <a:extLst>
              <a:ext uri="{FF2B5EF4-FFF2-40B4-BE49-F238E27FC236}">
                <a16:creationId xmlns:a16="http://schemas.microsoft.com/office/drawing/2014/main" id="{C84EC7A8-FA64-697E-6660-45F1762F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35" y="4971124"/>
            <a:ext cx="2910178" cy="15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37">
            <a:extLst>
              <a:ext uri="{FF2B5EF4-FFF2-40B4-BE49-F238E27FC236}">
                <a16:creationId xmlns:a16="http://schemas.microsoft.com/office/drawing/2014/main" id="{584C2514-2264-886D-F0A9-96306A9F36DF}"/>
              </a:ext>
            </a:extLst>
          </p:cNvPr>
          <p:cNvSpPr>
            <a:spLocks noGrp="1"/>
          </p:cNvSpPr>
          <p:nvPr/>
        </p:nvSpPr>
        <p:spPr>
          <a:xfrm>
            <a:off x="9092812" y="2791213"/>
            <a:ext cx="1728913" cy="6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宮島口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コンテンツ プレースホルダー 37">
            <a:extLst>
              <a:ext uri="{FF2B5EF4-FFF2-40B4-BE49-F238E27FC236}">
                <a16:creationId xmlns:a16="http://schemas.microsoft.com/office/drawing/2014/main" id="{A2151FE9-847F-C744-6679-847181E0114A}"/>
              </a:ext>
            </a:extLst>
          </p:cNvPr>
          <p:cNvSpPr>
            <a:spLocks noGrp="1"/>
          </p:cNvSpPr>
          <p:nvPr/>
        </p:nvSpPr>
        <p:spPr>
          <a:xfrm>
            <a:off x="212035" y="2789067"/>
            <a:ext cx="6022217" cy="54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5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ホテル（ｸﾞﾘｰﾝﾋﾟｱせとうち</a:t>
            </a: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172" name="Picture 4" descr="宮島口旅客ターミナル - Inui Architects | Inui Architects">
            <a:extLst>
              <a:ext uri="{FF2B5EF4-FFF2-40B4-BE49-F238E27FC236}">
                <a16:creationId xmlns:a16="http://schemas.microsoft.com/office/drawing/2014/main" id="{4DF11CEB-16FB-9E4E-8479-279F4AC5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626" y="3337708"/>
            <a:ext cx="4398728" cy="34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541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タイトル 36">
            <a:extLst>
              <a:ext uri="{FF2B5EF4-FFF2-40B4-BE49-F238E27FC236}">
                <a16:creationId xmlns:a16="http://schemas.microsoft.com/office/drawing/2014/main" id="{B7D33B6F-85AF-BC0A-8629-AC5F447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606" y="433324"/>
            <a:ext cx="6251110" cy="1783080"/>
          </a:xfrm>
        </p:spPr>
        <p:txBody>
          <a:bodyPr anchor="b">
            <a:normAutofit/>
          </a:bodyPr>
          <a:lstStyle/>
          <a:p>
            <a:r>
              <a:rPr lang="ja-JP" altLang="en-US" sz="7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r>
              <a:rPr lang="en-US" altLang="ja-JP" sz="7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lang="ja-JP" altLang="en-US" sz="7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日時</a:t>
            </a:r>
            <a:endParaRPr kumimoji="1" lang="ja-JP" altLang="en-US" sz="7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8B548"/>
          </a:solidFill>
          <a:ln w="38100" cap="rnd">
            <a:solidFill>
              <a:srgbClr val="F8B5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コンテンツ プレースホルダー 37">
            <a:extLst>
              <a:ext uri="{FF2B5EF4-FFF2-40B4-BE49-F238E27FC236}">
                <a16:creationId xmlns:a16="http://schemas.microsoft.com/office/drawing/2014/main" id="{1805B49F-ADE0-C246-61E8-0C871EC0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840" y="2395728"/>
            <a:ext cx="9225280" cy="3162808"/>
          </a:xfrm>
        </p:spPr>
        <p:txBody>
          <a:bodyPr>
            <a:noAutofit/>
          </a:bodyPr>
          <a:lstStyle/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２０２３年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６月２０日（火）～２２日（木）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　　２泊３日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sz="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６月１７日（土）　前日指導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６月２３日（金）　代休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5926EB7-5051-4879-8EB1-04B389E353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0"/>
            <a:ext cx="2535548" cy="685800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29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コンテンツ プレースホルダー 37">
            <a:extLst>
              <a:ext uri="{FF2B5EF4-FFF2-40B4-BE49-F238E27FC236}">
                <a16:creationId xmlns:a16="http://schemas.microsoft.com/office/drawing/2014/main" id="{584C2514-2264-886D-F0A9-96306A9F36DF}"/>
              </a:ext>
            </a:extLst>
          </p:cNvPr>
          <p:cNvSpPr>
            <a:spLocks noGrp="1"/>
          </p:cNvSpPr>
          <p:nvPr/>
        </p:nvSpPr>
        <p:spPr>
          <a:xfrm>
            <a:off x="1162542" y="2608142"/>
            <a:ext cx="1835099" cy="6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宮島口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172" name="Picture 4" descr="宮島口旅客ターミナル - Inui Architects | Inui Architects">
            <a:extLst>
              <a:ext uri="{FF2B5EF4-FFF2-40B4-BE49-F238E27FC236}">
                <a16:creationId xmlns:a16="http://schemas.microsoft.com/office/drawing/2014/main" id="{4DF11CEB-16FB-9E4E-8479-279F4AC5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3" y="3363899"/>
            <a:ext cx="3587031" cy="28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宮島フェリー 「ななうら丸」老朽化に伴う新船建造のお知らせ：JR西日本">
            <a:extLst>
              <a:ext uri="{FF2B5EF4-FFF2-40B4-BE49-F238E27FC236}">
                <a16:creationId xmlns:a16="http://schemas.microsoft.com/office/drawing/2014/main" id="{497F13BC-EF1D-B5DA-E853-1B4AF2D6F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63064" y="4138447"/>
            <a:ext cx="294993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37">
            <a:extLst>
              <a:ext uri="{FF2B5EF4-FFF2-40B4-BE49-F238E27FC236}">
                <a16:creationId xmlns:a16="http://schemas.microsoft.com/office/drawing/2014/main" id="{BAC57D82-791E-F5C9-FA6F-835C2D3335A8}"/>
              </a:ext>
            </a:extLst>
          </p:cNvPr>
          <p:cNvSpPr>
            <a:spLocks noGrp="1"/>
          </p:cNvSpPr>
          <p:nvPr/>
        </p:nvSpPr>
        <p:spPr>
          <a:xfrm>
            <a:off x="9470993" y="2600491"/>
            <a:ext cx="1454099" cy="6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宮島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9222" name="Picture 6" descr="宮島おすすめ観光スポット6選！ | 徹底解剖！ひろしまラボ - 広島県">
            <a:extLst>
              <a:ext uri="{FF2B5EF4-FFF2-40B4-BE49-F238E27FC236}">
                <a16:creationId xmlns:a16="http://schemas.microsoft.com/office/drawing/2014/main" id="{87ECBB18-A72B-7AE0-4CE3-F7A66711A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2711" y="3286581"/>
            <a:ext cx="3409289" cy="28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5847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建物の前に立っている人々&#10;&#10;中程度の精度で自動的に生成された説明">
            <a:extLst>
              <a:ext uri="{FF2B5EF4-FFF2-40B4-BE49-F238E27FC236}">
                <a16:creationId xmlns:a16="http://schemas.microsoft.com/office/drawing/2014/main" id="{8A85FEB7-D694-7E05-FC7A-187124F64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78" y="368868"/>
            <a:ext cx="3593504" cy="2876790"/>
          </a:xfrm>
          <a:prstGeom prst="rect">
            <a:avLst/>
          </a:prstGeom>
        </p:spPr>
      </p:pic>
      <p:pic>
        <p:nvPicPr>
          <p:cNvPr id="7" name="図 6" descr="空港にいる人々&#10;&#10;中程度の精度で自動的に生成された説明">
            <a:extLst>
              <a:ext uri="{FF2B5EF4-FFF2-40B4-BE49-F238E27FC236}">
                <a16:creationId xmlns:a16="http://schemas.microsoft.com/office/drawing/2014/main" id="{652908D5-CAAA-6384-D0D3-1D188027C0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24" y="368868"/>
            <a:ext cx="3908060" cy="2876790"/>
          </a:xfrm>
          <a:prstGeom prst="rect">
            <a:avLst/>
          </a:prstGeom>
        </p:spPr>
      </p:pic>
      <p:pic>
        <p:nvPicPr>
          <p:cNvPr id="10" name="図 9" descr="台の上に置かれたベンチ&#10;&#10;低い精度で自動的に生成された説明">
            <a:extLst>
              <a:ext uri="{FF2B5EF4-FFF2-40B4-BE49-F238E27FC236}">
                <a16:creationId xmlns:a16="http://schemas.microsoft.com/office/drawing/2014/main" id="{D888DAB4-A002-65D6-9BAA-7884152176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16" y="361883"/>
            <a:ext cx="3567367" cy="2876790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512901E6-15CC-04A7-87AA-453FE194132D}"/>
              </a:ext>
            </a:extLst>
          </p:cNvPr>
          <p:cNvSpPr/>
          <p:nvPr/>
        </p:nvSpPr>
        <p:spPr>
          <a:xfrm>
            <a:off x="3267395" y="2463312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4DBF66F2-C470-DAE7-9690-B1FAD724E2D9}"/>
              </a:ext>
            </a:extLst>
          </p:cNvPr>
          <p:cNvSpPr/>
          <p:nvPr/>
        </p:nvSpPr>
        <p:spPr>
          <a:xfrm>
            <a:off x="7541343" y="2473592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建物の前の群衆&#10;&#10;自動的に生成された説明">
            <a:extLst>
              <a:ext uri="{FF2B5EF4-FFF2-40B4-BE49-F238E27FC236}">
                <a16:creationId xmlns:a16="http://schemas.microsoft.com/office/drawing/2014/main" id="{2A99314B-780E-8D70-1864-C1630DA8BA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16" y="3640667"/>
            <a:ext cx="3593504" cy="2920292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777872D8-4515-7FAC-DCB0-0781BD79EF65}"/>
              </a:ext>
            </a:extLst>
          </p:cNvPr>
          <p:cNvSpPr/>
          <p:nvPr/>
        </p:nvSpPr>
        <p:spPr>
          <a:xfrm rot="5400000">
            <a:off x="9657014" y="3215034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橋の下を歩く人々&#10;&#10;中程度の精度で自動的に生成された説明">
            <a:extLst>
              <a:ext uri="{FF2B5EF4-FFF2-40B4-BE49-F238E27FC236}">
                <a16:creationId xmlns:a16="http://schemas.microsoft.com/office/drawing/2014/main" id="{6FF12770-3A5E-21CA-E1A8-FB0E2F635F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24" y="3640666"/>
            <a:ext cx="3908060" cy="2898541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903DA3F5-55BB-6822-399F-FB0142498BC3}"/>
              </a:ext>
            </a:extLst>
          </p:cNvPr>
          <p:cNvSpPr/>
          <p:nvPr/>
        </p:nvSpPr>
        <p:spPr>
          <a:xfrm rot="10800000">
            <a:off x="7541343" y="5877551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駅に待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AF588D3F-84AA-BE51-8C9E-D5BCC7212C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77" y="3612343"/>
            <a:ext cx="3593505" cy="294861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F2E80C98-B63D-CA5A-9812-BD22AFF6E764}"/>
              </a:ext>
            </a:extLst>
          </p:cNvPr>
          <p:cNvSpPr/>
          <p:nvPr/>
        </p:nvSpPr>
        <p:spPr>
          <a:xfrm rot="10800000">
            <a:off x="3318129" y="5865435"/>
            <a:ext cx="1317522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62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コンテンツ プレースホルダー 37">
            <a:extLst>
              <a:ext uri="{FF2B5EF4-FFF2-40B4-BE49-F238E27FC236}">
                <a16:creationId xmlns:a16="http://schemas.microsoft.com/office/drawing/2014/main" id="{584C2514-2264-886D-F0A9-96306A9F36DF}"/>
              </a:ext>
            </a:extLst>
          </p:cNvPr>
          <p:cNvSpPr>
            <a:spLocks noGrp="1"/>
          </p:cNvSpPr>
          <p:nvPr/>
        </p:nvSpPr>
        <p:spPr>
          <a:xfrm>
            <a:off x="9474307" y="2410558"/>
            <a:ext cx="1999426" cy="6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宮島口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172" name="Picture 4" descr="宮島口旅客ターミナル - Inui Architects | Inui Architects">
            <a:extLst>
              <a:ext uri="{FF2B5EF4-FFF2-40B4-BE49-F238E27FC236}">
                <a16:creationId xmlns:a16="http://schemas.microsoft.com/office/drawing/2014/main" id="{4DF11CEB-16FB-9E4E-8479-279F4AC5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5456" y="3429000"/>
            <a:ext cx="3587031" cy="28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宮島フェリー 「ななうら丸」老朽化に伴う新船建造のお知らせ：JR西日本">
            <a:extLst>
              <a:ext uri="{FF2B5EF4-FFF2-40B4-BE49-F238E27FC236}">
                <a16:creationId xmlns:a16="http://schemas.microsoft.com/office/drawing/2014/main" id="{497F13BC-EF1D-B5DA-E853-1B4AF2D6F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88802" y="4146399"/>
            <a:ext cx="294993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37">
            <a:extLst>
              <a:ext uri="{FF2B5EF4-FFF2-40B4-BE49-F238E27FC236}">
                <a16:creationId xmlns:a16="http://schemas.microsoft.com/office/drawing/2014/main" id="{BAC57D82-791E-F5C9-FA6F-835C2D3335A8}"/>
              </a:ext>
            </a:extLst>
          </p:cNvPr>
          <p:cNvSpPr>
            <a:spLocks noGrp="1"/>
          </p:cNvSpPr>
          <p:nvPr/>
        </p:nvSpPr>
        <p:spPr>
          <a:xfrm>
            <a:off x="1249345" y="2410559"/>
            <a:ext cx="1454099" cy="6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宮島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9222" name="Picture 6" descr="宮島おすすめ観光スポット6選！ | 徹底解剖！ひろしまラボ - 広島県">
            <a:extLst>
              <a:ext uri="{FF2B5EF4-FFF2-40B4-BE49-F238E27FC236}">
                <a16:creationId xmlns:a16="http://schemas.microsoft.com/office/drawing/2014/main" id="{87ECBB18-A72B-7AE0-4CE3-F7A66711A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13" y="3429000"/>
            <a:ext cx="3409289" cy="28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15847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コンテンツ プレースホルダー 37">
            <a:extLst>
              <a:ext uri="{FF2B5EF4-FFF2-40B4-BE49-F238E27FC236}">
                <a16:creationId xmlns:a16="http://schemas.microsoft.com/office/drawing/2014/main" id="{584C2514-2264-886D-F0A9-96306A9F36DF}"/>
              </a:ext>
            </a:extLst>
          </p:cNvPr>
          <p:cNvSpPr>
            <a:spLocks noGrp="1"/>
          </p:cNvSpPr>
          <p:nvPr/>
        </p:nvSpPr>
        <p:spPr>
          <a:xfrm>
            <a:off x="1041620" y="2170281"/>
            <a:ext cx="2489520" cy="84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宮島口　</a:t>
            </a:r>
            <a:endParaRPr lang="en-US" altLang="ja-JP" sz="40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172" name="Picture 4" descr="宮島口旅客ターミナル - Inui Architects | Inui Architects">
            <a:extLst>
              <a:ext uri="{FF2B5EF4-FFF2-40B4-BE49-F238E27FC236}">
                <a16:creationId xmlns:a16="http://schemas.microsoft.com/office/drawing/2014/main" id="{4DF11CEB-16FB-9E4E-8479-279F4AC5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87" y="3261525"/>
            <a:ext cx="3587031" cy="31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1D36900-7454-19AD-3BA0-F1CB985E77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63617" y="4990707"/>
            <a:ext cx="3055471" cy="1425996"/>
          </a:xfrm>
          <a:prstGeom prst="rect">
            <a:avLst/>
          </a:prstGeom>
        </p:spPr>
      </p:pic>
      <p:pic>
        <p:nvPicPr>
          <p:cNvPr id="4" name="Picture 8" descr="広島駅のイラスト">
            <a:extLst>
              <a:ext uri="{FF2B5EF4-FFF2-40B4-BE49-F238E27FC236}">
                <a16:creationId xmlns:a16="http://schemas.microsoft.com/office/drawing/2014/main" id="{ECD38586-C16C-BABA-295B-9915801E8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9668" y="2160012"/>
            <a:ext cx="5073022" cy="13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42487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469426" y="4783935"/>
            <a:ext cx="3396296" cy="1585060"/>
          </a:xfrm>
          <a:prstGeom prst="rect">
            <a:avLst/>
          </a:prstGeom>
        </p:spPr>
      </p:pic>
      <p:pic>
        <p:nvPicPr>
          <p:cNvPr id="1026" name="Picture 2" descr="新大阪駅のイラスト">
            <a:extLst>
              <a:ext uri="{FF2B5EF4-FFF2-40B4-BE49-F238E27FC236}">
                <a16:creationId xmlns:a16="http://schemas.microsoft.com/office/drawing/2014/main" id="{28AEC965-B8A4-9689-7C59-934D98432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142" b="-1"/>
          <a:stretch/>
        </p:blipFill>
        <p:spPr bwMode="auto">
          <a:xfrm>
            <a:off x="7570255" y="1934286"/>
            <a:ext cx="4553068" cy="13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広島駅のイラスト">
            <a:extLst>
              <a:ext uri="{FF2B5EF4-FFF2-40B4-BE49-F238E27FC236}">
                <a16:creationId xmlns:a16="http://schemas.microsoft.com/office/drawing/2014/main" id="{D22F448C-D5AF-81D0-0D10-6BB203089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7" y="1946603"/>
            <a:ext cx="4766553" cy="13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新幹線のイラスト – フリーイラスト素材集 KuKuKeKe">
            <a:extLst>
              <a:ext uri="{FF2B5EF4-FFF2-40B4-BE49-F238E27FC236}">
                <a16:creationId xmlns:a16="http://schemas.microsoft.com/office/drawing/2014/main" id="{30F88F4B-7357-04EA-AD5B-82D71117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79273" y="4236073"/>
            <a:ext cx="3396297" cy="247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6 0.00231 L 0.38946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783935"/>
            <a:ext cx="3396296" cy="1585060"/>
          </a:xfrm>
          <a:prstGeom prst="rect">
            <a:avLst/>
          </a:prstGeom>
        </p:spPr>
      </p:pic>
      <p:pic>
        <p:nvPicPr>
          <p:cNvPr id="1026" name="Picture 2" descr="新大阪駅のイラスト">
            <a:extLst>
              <a:ext uri="{FF2B5EF4-FFF2-40B4-BE49-F238E27FC236}">
                <a16:creationId xmlns:a16="http://schemas.microsoft.com/office/drawing/2014/main" id="{28AEC965-B8A4-9689-7C59-934D98432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142" b="-1"/>
          <a:stretch/>
        </p:blipFill>
        <p:spPr bwMode="auto">
          <a:xfrm>
            <a:off x="83308" y="2424623"/>
            <a:ext cx="4553068" cy="13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42EDD6A-901E-1255-793D-F4FF827D3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663" y="1617406"/>
            <a:ext cx="422933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68737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6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6176" y="777240"/>
            <a:ext cx="5583051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43834">
              <a:lnSpc>
                <a:spcPct val="90000"/>
              </a:lnSpc>
            </a:pP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新道にてバス解散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E4A20"/>
          </a:solidFill>
          <a:ln w="38100" cap="rnd">
            <a:solidFill>
              <a:srgbClr val="FE4A2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4185A8A7-DE97-EDA4-D162-B5A2276A79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824" y="78658"/>
            <a:ext cx="6506202" cy="4411047"/>
          </a:xfrm>
          <a:prstGeom prst="rect">
            <a:avLst/>
          </a:prstGeom>
        </p:spPr>
      </p:pic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86176" y="4453129"/>
            <a:ext cx="11905193" cy="2307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１９：</a:t>
            </a:r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頃の予定です。　</a:t>
            </a:r>
            <a:r>
              <a:rPr kumimoji="1" lang="ja-JP" altLang="en-US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（前後する可能性があります。）</a:t>
            </a:r>
            <a:endParaRPr kumimoji="1" lang="en-US" altLang="ja-JP" sz="36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40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40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保護者の方へ</a:t>
            </a:r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お車でのお迎えはご遠慮ください。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91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しまなみ体験学習選択項目</a:t>
            </a:r>
            <a:endParaRPr kumimoji="1" lang="en-US" altLang="ja-JP" sz="6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9075DC9-975D-C81E-1FE2-1A1C717D2D3C}"/>
              </a:ext>
            </a:extLst>
          </p:cNvPr>
          <p:cNvSpPr/>
          <p:nvPr/>
        </p:nvSpPr>
        <p:spPr>
          <a:xfrm>
            <a:off x="1447800" y="2070920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①サイクリング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20F81CB-8F20-C1CA-B0CB-1E0CB757111F}"/>
              </a:ext>
            </a:extLst>
          </p:cNvPr>
          <p:cNvSpPr/>
          <p:nvPr/>
        </p:nvSpPr>
        <p:spPr>
          <a:xfrm>
            <a:off x="1447800" y="3233374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②フィッシング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A3EDE02-5E3A-8F30-8AAC-EF37D8939035}"/>
              </a:ext>
            </a:extLst>
          </p:cNvPr>
          <p:cNvSpPr/>
          <p:nvPr/>
        </p:nvSpPr>
        <p:spPr>
          <a:xfrm>
            <a:off x="1447800" y="4423028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③潮流体験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10408D1-8238-CCA0-F20A-65D5634FB375}"/>
              </a:ext>
            </a:extLst>
          </p:cNvPr>
          <p:cNvSpPr/>
          <p:nvPr/>
        </p:nvSpPr>
        <p:spPr>
          <a:xfrm>
            <a:off x="1447800" y="5612682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④ハーバリウム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0BE21A4D-A41A-D69B-A3B2-CEE8C1B1F2CB}"/>
              </a:ext>
            </a:extLst>
          </p:cNvPr>
          <p:cNvSpPr/>
          <p:nvPr/>
        </p:nvSpPr>
        <p:spPr>
          <a:xfrm>
            <a:off x="6720840" y="2070920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⑤陶芸体験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61C7E93-E227-DE02-A92C-1E160B5F401F}"/>
              </a:ext>
            </a:extLst>
          </p:cNvPr>
          <p:cNvSpPr/>
          <p:nvPr/>
        </p:nvSpPr>
        <p:spPr>
          <a:xfrm>
            <a:off x="6720840" y="3243428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⑥</a:t>
            </a:r>
            <a:r>
              <a:rPr kumimoji="1"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生塩キャラメル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8AB7468-0707-B3F3-F8FA-64EFECBF5D16}"/>
              </a:ext>
            </a:extLst>
          </p:cNvPr>
          <p:cNvSpPr/>
          <p:nvPr/>
        </p:nvSpPr>
        <p:spPr>
          <a:xfrm>
            <a:off x="6720840" y="4430040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⑦ピザ作り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9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kumimoji="1" lang="en-US" altLang="ja-JP" sz="6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9075DC9-975D-C81E-1FE2-1A1C717D2D3C}"/>
              </a:ext>
            </a:extLst>
          </p:cNvPr>
          <p:cNvSpPr/>
          <p:nvPr/>
        </p:nvSpPr>
        <p:spPr>
          <a:xfrm>
            <a:off x="771939" y="607880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①サイクリング</a:t>
            </a:r>
          </a:p>
        </p:txBody>
      </p:sp>
      <p:pic>
        <p:nvPicPr>
          <p:cNvPr id="1026" name="Picture 2" descr="しまなみ海道サイクリング｜瀬戸内を快走するサイクリングの楽しみ方｜愛媛 旅の特集｜愛媛県の公式観光サイト【いよ観ネット】">
            <a:extLst>
              <a:ext uri="{FF2B5EF4-FFF2-40B4-BE49-F238E27FC236}">
                <a16:creationId xmlns:a16="http://schemas.microsoft.com/office/drawing/2014/main" id="{48BB7D30-0583-FA1C-027C-3B2AC828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33" y="1810341"/>
            <a:ext cx="5519928" cy="34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FF9E4-EE50-5EFA-4B4F-41497C26F9A8}"/>
              </a:ext>
            </a:extLst>
          </p:cNvPr>
          <p:cNvSpPr txBox="1"/>
          <p:nvPr/>
        </p:nvSpPr>
        <p:spPr>
          <a:xfrm>
            <a:off x="5088835" y="733114"/>
            <a:ext cx="639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しまなみ海道サイクリング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8" name="Picture 4" descr="サイクルツーリズムでしまなみ海道の活性化を目指すシクロツーリズムしまなみ | 新しい観光をつくる手法や可能性を探るサイト | 観光Re:デザイン">
            <a:extLst>
              <a:ext uri="{FF2B5EF4-FFF2-40B4-BE49-F238E27FC236}">
                <a16:creationId xmlns:a16="http://schemas.microsoft.com/office/drawing/2014/main" id="{BB5507F7-B750-80A7-7DE8-E2D0ABA7D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336" y="1810340"/>
            <a:ext cx="5392575" cy="34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CE4AF2-01ED-EDF7-F46D-CEFBF6EF34CB}"/>
              </a:ext>
            </a:extLst>
          </p:cNvPr>
          <p:cNvSpPr txBox="1"/>
          <p:nvPr/>
        </p:nvSpPr>
        <p:spPr>
          <a:xfrm>
            <a:off x="213358" y="5330775"/>
            <a:ext cx="117639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瀬戸内の歴史と文化が感じられる島々を結ぶ海の道は、「サイクリストの聖地」として知られています。車の交通量が少なく、初めて走る方でも安心！</a:t>
            </a:r>
            <a:endParaRPr kumimoji="1" lang="en-US" altLang="ja-JP" sz="2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海岸沿いの景色とのどかな風景を眺めながらのサイクリング</a:t>
            </a:r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91976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kumimoji="1" lang="en-US" altLang="ja-JP" sz="6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7912954-BB84-B087-747A-BB07C2AB7457}"/>
              </a:ext>
            </a:extLst>
          </p:cNvPr>
          <p:cNvSpPr/>
          <p:nvPr/>
        </p:nvSpPr>
        <p:spPr>
          <a:xfrm>
            <a:off x="756037" y="617395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②フィッシング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050" name="Picture 2" descr="フィッシング・パーク大三島｜イオンマークのカードの優待特典">
            <a:extLst>
              <a:ext uri="{FF2B5EF4-FFF2-40B4-BE49-F238E27FC236}">
                <a16:creationId xmlns:a16="http://schemas.microsoft.com/office/drawing/2014/main" id="{9BEE142C-7D29-AE86-B6C5-F32327E2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14" y="1813470"/>
            <a:ext cx="5303519" cy="34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2FECF-FE4C-564C-4410-A946B1620254}"/>
              </a:ext>
            </a:extLst>
          </p:cNvPr>
          <p:cNvSpPr txBox="1"/>
          <p:nvPr/>
        </p:nvSpPr>
        <p:spPr>
          <a:xfrm>
            <a:off x="5088835" y="733114"/>
            <a:ext cx="639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フィッシングパーク大三島</a:t>
            </a:r>
          </a:p>
        </p:txBody>
      </p:sp>
      <p:pic>
        <p:nvPicPr>
          <p:cNvPr id="2052" name="Picture 4" descr="フィッシング・パーク大三島｜イオンマークのカードの優待特典">
            <a:extLst>
              <a:ext uri="{FF2B5EF4-FFF2-40B4-BE49-F238E27FC236}">
                <a16:creationId xmlns:a16="http://schemas.microsoft.com/office/drawing/2014/main" id="{83FDA181-B471-D99B-0BE4-01F1D046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580" y="1813473"/>
            <a:ext cx="5734837" cy="34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DCEE78-89A6-B789-CFCA-E9572CDF25C7}"/>
              </a:ext>
            </a:extLst>
          </p:cNvPr>
          <p:cNvSpPr txBox="1"/>
          <p:nvPr/>
        </p:nvSpPr>
        <p:spPr>
          <a:xfrm>
            <a:off x="214022" y="5726909"/>
            <a:ext cx="117639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急潮流が育てた豊富な魚種に加え、魚礁の設置や稚魚の放流で、</a:t>
            </a:r>
            <a:r>
              <a:rPr kumimoji="1" lang="ja-JP" altLang="en-US" sz="2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大物も狙えるフィッシング・パーク</a:t>
            </a:r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4833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</a:t>
            </a:r>
            <a:r>
              <a:rPr kumimoji="0" lang="en-US" altLang="ja-JP" sz="6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.</a:t>
            </a:r>
            <a:r>
              <a:rPr kumimoji="0" lang="ja-JP" altLang="en-US" sz="6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目的</a:t>
            </a:r>
            <a:endParaRPr kumimoji="1" lang="en-US" altLang="ja-JP" sz="6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99862"/>
          </a:solidFill>
          <a:ln w="38100" cap="rnd">
            <a:solidFill>
              <a:srgbClr val="B998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コンテンツ プレースホルダー 37">
            <a:extLst>
              <a:ext uri="{FF2B5EF4-FFF2-40B4-BE49-F238E27FC236}">
                <a16:creationId xmlns:a16="http://schemas.microsoft.com/office/drawing/2014/main" id="{3395991D-49BD-0B88-9FBD-4EC2EA20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74" y="2755239"/>
            <a:ext cx="11699404" cy="3989690"/>
          </a:xfrm>
        </p:spPr>
        <p:txBody>
          <a:bodyPr vert="horz" lIns="91440" tIns="45720" rIns="91440" bIns="45720" rtlCol="0">
            <a:normAutofit/>
          </a:bodyPr>
          <a:lstStyle/>
          <a:p>
            <a:pPr marL="360363"/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広島の歴史、自然、文化を知り、平和や自然の大切さ、尊さを学ぶ。</a:t>
            </a:r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360363"/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様々な体験活動で豊かな人間性や感受性、社会性を</a:t>
            </a:r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育てる。</a:t>
            </a:r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360363"/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仲間との人間関係を深め、諸活動を通じて自主自律の力を養い、集団の力を高める</a:t>
            </a:r>
            <a:r>
              <a:rPr lang="ja-JP" altLang="en-US" sz="2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A0A9B-F5ED-BEB0-FCFB-656EB42CF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0375" y="0"/>
            <a:ext cx="3421626" cy="256383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25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kumimoji="1" lang="en-US" altLang="ja-JP" sz="6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2FECF-FE4C-564C-4410-A946B1620254}"/>
              </a:ext>
            </a:extLst>
          </p:cNvPr>
          <p:cNvSpPr txBox="1"/>
          <p:nvPr/>
        </p:nvSpPr>
        <p:spPr>
          <a:xfrm>
            <a:off x="5088835" y="733114"/>
            <a:ext cx="639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大島・能島水軍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DCEE78-89A6-B789-CFCA-E9572CDF25C7}"/>
              </a:ext>
            </a:extLst>
          </p:cNvPr>
          <p:cNvSpPr txBox="1"/>
          <p:nvPr/>
        </p:nvSpPr>
        <p:spPr>
          <a:xfrm>
            <a:off x="214022" y="5551980"/>
            <a:ext cx="117639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能島村上水軍の本拠地でもあった国指定史跡の「能島」周辺を周り、</a:t>
            </a:r>
            <a:r>
              <a:rPr kumimoji="1" lang="ja-JP" altLang="en-US" sz="2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日本有数の潮流を間近で体験</a:t>
            </a:r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4A42E18-ACE3-672F-38F0-02F0B6908E79}"/>
              </a:ext>
            </a:extLst>
          </p:cNvPr>
          <p:cNvSpPr/>
          <p:nvPr/>
        </p:nvSpPr>
        <p:spPr>
          <a:xfrm>
            <a:off x="851452" y="607880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③潮流体験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3074" name="Picture 2" descr="潮流体験 – 公益社団法人 今治地方観光協会">
            <a:extLst>
              <a:ext uri="{FF2B5EF4-FFF2-40B4-BE49-F238E27FC236}">
                <a16:creationId xmlns:a16="http://schemas.microsoft.com/office/drawing/2014/main" id="{192A845D-FA15-0D23-A3CD-F2DD9B2B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84" y="1810341"/>
            <a:ext cx="5411260" cy="35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4A4FF72-99C9-F1CE-3500-D6B282CE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98" y="1810341"/>
            <a:ext cx="5719373" cy="35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00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kumimoji="1" lang="en-US" altLang="ja-JP" sz="6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2FECF-FE4C-564C-4410-A946B1620254}"/>
              </a:ext>
            </a:extLst>
          </p:cNvPr>
          <p:cNvSpPr txBox="1"/>
          <p:nvPr/>
        </p:nvSpPr>
        <p:spPr>
          <a:xfrm>
            <a:off x="5088835" y="733114"/>
            <a:ext cx="639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大三島公民館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DCEE78-89A6-B789-CFCA-E9572CDF25C7}"/>
              </a:ext>
            </a:extLst>
          </p:cNvPr>
          <p:cNvSpPr txBox="1"/>
          <p:nvPr/>
        </p:nvSpPr>
        <p:spPr>
          <a:xfrm>
            <a:off x="214022" y="5551980"/>
            <a:ext cx="117639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愛媛県で育成した</a:t>
            </a:r>
            <a:r>
              <a:rPr kumimoji="1" lang="ja-JP" altLang="en-US" sz="2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新品種の花「さくらひめ」をモチーフにしたハーバリウム</a:t>
            </a:r>
            <a:endParaRPr kumimoji="1" lang="en-US" altLang="ja-JP" sz="26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づくり</a:t>
            </a:r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2FA3710-BC5D-6B8A-EEC4-94EC2FD2D8A5}"/>
              </a:ext>
            </a:extLst>
          </p:cNvPr>
          <p:cNvSpPr/>
          <p:nvPr/>
        </p:nvSpPr>
        <p:spPr>
          <a:xfrm>
            <a:off x="851453" y="689555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④ハーバリウム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4098" name="Picture 2" descr="布花「さくらひめ」ハーバリウム体験・ハーバリウムペン体験 – えひめグリーン・ツーリズム">
            <a:extLst>
              <a:ext uri="{FF2B5EF4-FFF2-40B4-BE49-F238E27FC236}">
                <a16:creationId xmlns:a16="http://schemas.microsoft.com/office/drawing/2014/main" id="{3FC6C587-563A-2003-9F80-3B90A18C0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81" y="1844702"/>
            <a:ext cx="5705405" cy="32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堺市立旭中学校 のホームページ">
            <a:extLst>
              <a:ext uri="{FF2B5EF4-FFF2-40B4-BE49-F238E27FC236}">
                <a16:creationId xmlns:a16="http://schemas.microsoft.com/office/drawing/2014/main" id="{C229CFA0-39F0-1B3A-36B6-06A666D1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816" y="1844702"/>
            <a:ext cx="5610968" cy="32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38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kumimoji="1" lang="en-US" altLang="ja-JP" sz="6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2FECF-FE4C-564C-4410-A946B1620254}"/>
              </a:ext>
            </a:extLst>
          </p:cNvPr>
          <p:cNvSpPr txBox="1"/>
          <p:nvPr/>
        </p:nvSpPr>
        <p:spPr>
          <a:xfrm>
            <a:off x="5088835" y="733114"/>
            <a:ext cx="639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大三島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DCEE78-89A6-B789-CFCA-E9572CDF25C7}"/>
              </a:ext>
            </a:extLst>
          </p:cNvPr>
          <p:cNvSpPr txBox="1"/>
          <p:nvPr/>
        </p:nvSpPr>
        <p:spPr>
          <a:xfrm>
            <a:off x="214022" y="5551980"/>
            <a:ext cx="117639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水軍焼の陶芸体験</a:t>
            </a:r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。お皿や湯飲みなど、</a:t>
            </a:r>
            <a:r>
              <a:rPr kumimoji="1" lang="ja-JP" altLang="en-US" sz="2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自分で作成、絵付けを行います</a:t>
            </a:r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  <a:endParaRPr kumimoji="1" lang="en-US" altLang="ja-JP" sz="2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後日焼きあがったものが学校に届きます。</a:t>
            </a:r>
            <a:endParaRPr kumimoji="1" lang="ja-JP" altLang="en-US" sz="2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E1613E0-0C33-2680-1FE8-035EDCF6E590}"/>
              </a:ext>
            </a:extLst>
          </p:cNvPr>
          <p:cNvSpPr/>
          <p:nvPr/>
        </p:nvSpPr>
        <p:spPr>
          <a:xfrm>
            <a:off x="797119" y="670497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⑤陶芸体験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5122" name="Picture 2" descr="弓削島 備前焼 土ひねり陶芸体験 - しまなみ海道WAKKA">
            <a:extLst>
              <a:ext uri="{FF2B5EF4-FFF2-40B4-BE49-F238E27FC236}">
                <a16:creationId xmlns:a16="http://schemas.microsoft.com/office/drawing/2014/main" id="{C68DCF77-0382-C39E-D0CE-45EDE214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51" y="1868556"/>
            <a:ext cx="5611030" cy="35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足守プラザ｜観光スポット | 岡山観光WEB【公式】- 岡山県の観光・旅行情報ならココ！">
            <a:extLst>
              <a:ext uri="{FF2B5EF4-FFF2-40B4-BE49-F238E27FC236}">
                <a16:creationId xmlns:a16="http://schemas.microsoft.com/office/drawing/2014/main" id="{C9F3CB1D-323D-69EF-14C4-6807F95B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8" y="1868556"/>
            <a:ext cx="5611029" cy="35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45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kumimoji="1" lang="en-US" altLang="ja-JP" sz="6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2FECF-FE4C-564C-4410-A946B1620254}"/>
              </a:ext>
            </a:extLst>
          </p:cNvPr>
          <p:cNvSpPr txBox="1"/>
          <p:nvPr/>
        </p:nvSpPr>
        <p:spPr>
          <a:xfrm>
            <a:off x="5088835" y="733114"/>
            <a:ext cx="639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伯方町開発総合センター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DCEE78-89A6-B789-CFCA-E9572CDF25C7}"/>
              </a:ext>
            </a:extLst>
          </p:cNvPr>
          <p:cNvSpPr txBox="1"/>
          <p:nvPr/>
        </p:nvSpPr>
        <p:spPr>
          <a:xfrm>
            <a:off x="214022" y="5551980"/>
            <a:ext cx="117639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伯方島土器で塩づくりの会がつくった手づくり塩を使います</a:t>
            </a:r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</a:p>
          <a:p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・大三島産みかんの花から採れたハチミツを使います。</a:t>
            </a:r>
          </a:p>
          <a:p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・生クリーム、バター、ハチミツ、グラニュー糖、塩で煮詰めて作ります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40FD50B-0345-FF23-BFD3-99A7B919D1AB}"/>
              </a:ext>
            </a:extLst>
          </p:cNvPr>
          <p:cNvSpPr/>
          <p:nvPr/>
        </p:nvSpPr>
        <p:spPr>
          <a:xfrm>
            <a:off x="805069" y="642237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⑥</a:t>
            </a:r>
            <a:r>
              <a:rPr kumimoji="1"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生塩キャラメル</a:t>
            </a:r>
          </a:p>
        </p:txBody>
      </p:sp>
      <p:pic>
        <p:nvPicPr>
          <p:cNvPr id="6146" name="Picture 2" descr="しまなみで様々な経験が待っている！しまなみグリーン・ツーリズムについて｜CYCLING EHIME - SETOUCHI JAPAN -  愛媛県公式サイクリングサイト">
            <a:extLst>
              <a:ext uri="{FF2B5EF4-FFF2-40B4-BE49-F238E27FC236}">
                <a16:creationId xmlns:a16="http://schemas.microsoft.com/office/drawing/2014/main" id="{88D46A92-FEDA-3B9F-17D9-B0E76BE3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27" y="1879055"/>
            <a:ext cx="5435876" cy="36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塩生キャラメルづくり体験（伯方島） – えひめグリーン・ツーリズム">
            <a:extLst>
              <a:ext uri="{FF2B5EF4-FFF2-40B4-BE49-F238E27FC236}">
                <a16:creationId xmlns:a16="http://schemas.microsoft.com/office/drawing/2014/main" id="{FCEE00D8-7B81-B5FD-7D0F-CF59EABF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11" y="1879054"/>
            <a:ext cx="5577981" cy="36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87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kumimoji="1" lang="en-US" altLang="ja-JP" sz="6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2FECF-FE4C-564C-4410-A946B1620254}"/>
              </a:ext>
            </a:extLst>
          </p:cNvPr>
          <p:cNvSpPr txBox="1"/>
          <p:nvPr/>
        </p:nvSpPr>
        <p:spPr>
          <a:xfrm>
            <a:off x="5088835" y="733114"/>
            <a:ext cx="639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伯方町開発総合センター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DCEE78-89A6-B789-CFCA-E9572CDF25C7}"/>
              </a:ext>
            </a:extLst>
          </p:cNvPr>
          <p:cNvSpPr txBox="1"/>
          <p:nvPr/>
        </p:nvSpPr>
        <p:spPr>
          <a:xfrm>
            <a:off x="203354" y="5478555"/>
            <a:ext cx="117639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自分で生地を伸ばすところから始めます。自分の好きな形を作ったら、地元の野菜やタコをトッピングして、石窯に入れて</a:t>
            </a:r>
            <a:r>
              <a:rPr kumimoji="1" lang="en-US" altLang="ja-JP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分程度で焼き上げます。</a:t>
            </a:r>
          </a:p>
          <a:p>
            <a:r>
              <a:rPr kumimoji="1" lang="ja-JP" altLang="en-US" sz="2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解放感たっぷりの野外で食べる熱々のピザは、とっても美味しい</a:t>
            </a:r>
            <a:r>
              <a:rPr kumimoji="1"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ですよ！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3416C7E-EEDC-A017-856B-9BD005816E0A}"/>
              </a:ext>
            </a:extLst>
          </p:cNvPr>
          <p:cNvSpPr/>
          <p:nvPr/>
        </p:nvSpPr>
        <p:spPr>
          <a:xfrm>
            <a:off x="828924" y="733114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⑦ピザ作り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7170" name="Picture 2" descr="石窯ピザづくり体験 – えひめグリーン・ツーリズム">
            <a:extLst>
              <a:ext uri="{FF2B5EF4-FFF2-40B4-BE49-F238E27FC236}">
                <a16:creationId xmlns:a16="http://schemas.microsoft.com/office/drawing/2014/main" id="{5D79014D-4B28-B684-A0D7-CE42E692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7" y="1841314"/>
            <a:ext cx="5494407" cy="35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石窯ピザと竹飯づくり体験 – えひめグリーン・ツーリズム">
            <a:extLst>
              <a:ext uri="{FF2B5EF4-FFF2-40B4-BE49-F238E27FC236}">
                <a16:creationId xmlns:a16="http://schemas.microsoft.com/office/drawing/2014/main" id="{0B1C0F71-9ACC-9252-6DF2-25D3277C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487" y="1841314"/>
            <a:ext cx="5578105" cy="35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29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しまなみ体験学習選択項目</a:t>
            </a:r>
            <a:endParaRPr kumimoji="1" lang="en-US" altLang="ja-JP" sz="6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9075DC9-975D-C81E-1FE2-1A1C717D2D3C}"/>
              </a:ext>
            </a:extLst>
          </p:cNvPr>
          <p:cNvSpPr/>
          <p:nvPr/>
        </p:nvSpPr>
        <p:spPr>
          <a:xfrm>
            <a:off x="246530" y="1831796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①サイクリング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20F81CB-8F20-C1CA-B0CB-1E0CB757111F}"/>
              </a:ext>
            </a:extLst>
          </p:cNvPr>
          <p:cNvSpPr/>
          <p:nvPr/>
        </p:nvSpPr>
        <p:spPr>
          <a:xfrm>
            <a:off x="219633" y="3127412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②フィッシング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A3EDE02-5E3A-8F30-8AAC-EF37D8939035}"/>
              </a:ext>
            </a:extLst>
          </p:cNvPr>
          <p:cNvSpPr/>
          <p:nvPr/>
        </p:nvSpPr>
        <p:spPr>
          <a:xfrm>
            <a:off x="201705" y="4404621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③潮流体験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10408D1-8238-CCA0-F20A-65D5634FB375}"/>
              </a:ext>
            </a:extLst>
          </p:cNvPr>
          <p:cNvSpPr/>
          <p:nvPr/>
        </p:nvSpPr>
        <p:spPr>
          <a:xfrm>
            <a:off x="201706" y="5673641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④ハーバリウム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0BE21A4D-A41A-D69B-A3B2-CEE8C1B1F2CB}"/>
              </a:ext>
            </a:extLst>
          </p:cNvPr>
          <p:cNvSpPr/>
          <p:nvPr/>
        </p:nvSpPr>
        <p:spPr>
          <a:xfrm>
            <a:off x="4228647" y="1831796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⑤陶芸体験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61C7E93-E227-DE02-A92C-1E160B5F401F}"/>
              </a:ext>
            </a:extLst>
          </p:cNvPr>
          <p:cNvSpPr/>
          <p:nvPr/>
        </p:nvSpPr>
        <p:spPr>
          <a:xfrm>
            <a:off x="4201755" y="3136377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⑥</a:t>
            </a:r>
            <a:r>
              <a:rPr kumimoji="1"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生塩キャラメル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8AB7468-0707-B3F3-F8FA-64EFECBF5D16}"/>
              </a:ext>
            </a:extLst>
          </p:cNvPr>
          <p:cNvSpPr/>
          <p:nvPr/>
        </p:nvSpPr>
        <p:spPr>
          <a:xfrm>
            <a:off x="4165895" y="4397132"/>
            <a:ext cx="3825240" cy="83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⑦ピザ作り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6981D870-7CA7-EDBF-7A3E-C5297D61B1F4}"/>
              </a:ext>
            </a:extLst>
          </p:cNvPr>
          <p:cNvSpPr/>
          <p:nvPr/>
        </p:nvSpPr>
        <p:spPr>
          <a:xfrm>
            <a:off x="8156984" y="2013483"/>
            <a:ext cx="865093" cy="4605978"/>
          </a:xfrm>
          <a:prstGeom prst="rightBrace">
            <a:avLst>
              <a:gd name="adj1" fmla="val 8333"/>
              <a:gd name="adj2" fmla="val 4944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BEBFC2-E118-9DB8-5367-EBD09DB996D3}"/>
              </a:ext>
            </a:extLst>
          </p:cNvPr>
          <p:cNvSpPr txBox="1"/>
          <p:nvPr/>
        </p:nvSpPr>
        <p:spPr>
          <a:xfrm>
            <a:off x="9125174" y="3346976"/>
            <a:ext cx="3147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kumimoji="1" lang="ja-JP" altLang="en-US" sz="40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項目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</a:t>
            </a:r>
            <a:endParaRPr kumimoji="1" lang="en-US" altLang="ja-JP" sz="40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0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第５希望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までを</a:t>
            </a:r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アンケート</a:t>
            </a:r>
            <a:endParaRPr kumimoji="1" lang="ja-JP" altLang="en-US" sz="40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363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667870" y="365125"/>
            <a:ext cx="1112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７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持ち物</a:t>
            </a:r>
            <a:r>
              <a:rPr kumimoji="0" lang="ja-JP" altLang="en-US" sz="3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（大きいカバン）キャリーバック可</a:t>
            </a:r>
            <a:endParaRPr kumimoji="1" lang="en-US" altLang="ja-JP" sz="39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B9BA7C-4DFA-8D38-C898-67516A90F797}"/>
              </a:ext>
            </a:extLst>
          </p:cNvPr>
          <p:cNvSpPr txBox="1"/>
          <p:nvPr/>
        </p:nvSpPr>
        <p:spPr>
          <a:xfrm>
            <a:off x="153213" y="1968560"/>
            <a:ext cx="122360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□２日目の活動する服（体験学習）　 □靴下２～３足</a:t>
            </a:r>
          </a:p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３日目の活動する服</a:t>
            </a:r>
            <a:r>
              <a:rPr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自由散策</a:t>
            </a:r>
            <a:r>
              <a:rPr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 □タオル２～３枚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体操服でもよい	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□ビニール袋３～５枚（汚れ物用）　 □着替え用下着（２日分）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□洗面具（ハブラシセット・タオル）</a:t>
            </a:r>
          </a:p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□ホテル内で着る服（２日分）	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□風呂セット（シャンプー・ボディーソープ）</a:t>
            </a:r>
          </a:p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□大きい財布 </a:t>
            </a:r>
            <a:r>
              <a:rPr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※5000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円程度＋宮島での昼食代	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□かっぱ（体験学習で必要な生徒）</a:t>
            </a:r>
          </a:p>
        </p:txBody>
      </p:sp>
    </p:spTree>
    <p:extLst>
      <p:ext uri="{BB962C8B-B14F-4D97-AF65-F5344CB8AC3E}">
        <p14:creationId xmlns:p14="http://schemas.microsoft.com/office/powerpoint/2010/main" val="1243844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667870" y="365125"/>
            <a:ext cx="1112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７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持ち物</a:t>
            </a:r>
            <a:r>
              <a:rPr kumimoji="0" lang="ja-JP" altLang="en-US" sz="3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（小さいカバン）</a:t>
            </a:r>
            <a:endParaRPr kumimoji="1" lang="en-US" altLang="ja-JP" sz="39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D11C2A-A816-0889-D333-2A0D4F53CCE4}"/>
              </a:ext>
            </a:extLst>
          </p:cNvPr>
          <p:cNvSpPr txBox="1"/>
          <p:nvPr/>
        </p:nvSpPr>
        <p:spPr>
          <a:xfrm>
            <a:off x="194628" y="1762447"/>
            <a:ext cx="118197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□昼食（捨てれる容器）	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□レジャーシート</a:t>
            </a: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□小さい財布 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32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ホテルとしまなみ昼食時のみ自動販売機使用可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□日焼け止め（必要な人のみ）</a:t>
            </a: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□しおり、筆記用具	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□常備薬（酔い止め等必要な人のみ）</a:t>
            </a: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□ハンカチ、ティッシュ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□帽子（必要な人のみ）</a:t>
            </a: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□雨具	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□ビニール袋（ごみ用）</a:t>
            </a:r>
          </a:p>
        </p:txBody>
      </p:sp>
    </p:spTree>
    <p:extLst>
      <p:ext uri="{BB962C8B-B14F-4D97-AF65-F5344CB8AC3E}">
        <p14:creationId xmlns:p14="http://schemas.microsoft.com/office/powerpoint/2010/main" val="1429919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667870" y="365125"/>
            <a:ext cx="1112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７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持ち物</a:t>
            </a:r>
            <a:endParaRPr kumimoji="1" lang="en-US" altLang="ja-JP" sz="39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D11C2A-A816-0889-D333-2A0D4F53CCE4}"/>
              </a:ext>
            </a:extLst>
          </p:cNvPr>
          <p:cNvSpPr txBox="1"/>
          <p:nvPr/>
        </p:nvSpPr>
        <p:spPr>
          <a:xfrm>
            <a:off x="431931" y="2137869"/>
            <a:ext cx="1133587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宿舎には、タオル類（風呂・洗面用など）や歯ブラシセット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シャンプー、リンス、ボディーソープはありません。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ドライヤーはあります。（自分のドライヤー持ってこない）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持ち物には全て名前を書きましょう。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必要ないものは</a:t>
            </a:r>
            <a:r>
              <a:rPr lang="ja-JP" altLang="en-US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“</a:t>
            </a:r>
            <a:r>
              <a:rPr lang="ja-JP" alt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AR P髭勘亭H" panose="020B0603010101010101" pitchFamily="50" charset="-128"/>
                <a:ea typeface="AR P髭勘亭H" panose="020B0603010101010101" pitchFamily="50" charset="-128"/>
              </a:rPr>
              <a:t>絶対”</a:t>
            </a:r>
            <a:r>
              <a:rPr lang="ja-JP" alt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持ってこないでください</a:t>
            </a:r>
            <a:r>
              <a:rPr lang="ja-JP" altLang="en-US" sz="36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3600" b="1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★校則で禁止されているものは持ってこない（スマホ等）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593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８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キャンセルポリシー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64B362-BA6B-A24F-4440-24074B3FD26D}"/>
              </a:ext>
            </a:extLst>
          </p:cNvPr>
          <p:cNvSpPr txBox="1"/>
          <p:nvPr/>
        </p:nvSpPr>
        <p:spPr>
          <a:xfrm>
            <a:off x="524004" y="2777366"/>
            <a:ext cx="11143991" cy="343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1000"/>
              </a:spcAft>
            </a:pPr>
            <a:r>
              <a:rPr lang="ja-JP" altLang="ja-JP" sz="2800" kern="100" dirty="0"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５月３１日（水）～６月１２日（月）まで　　旅行代金の　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２０％</a:t>
            </a:r>
            <a:endParaRPr lang="en-US" altLang="ja-JP" sz="2800" kern="100" dirty="0">
              <a:solidFill>
                <a:srgbClr val="FF0000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r>
              <a:rPr lang="ja-JP" altLang="ja-JP" sz="2800" kern="100" dirty="0"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６月１３日（月）～６月１８日（日）まで　　旅行代金の　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３０％</a:t>
            </a:r>
            <a:endParaRPr lang="en-US" altLang="ja-JP" sz="2800" kern="100" dirty="0">
              <a:solidFill>
                <a:srgbClr val="FF0000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endParaRPr lang="ja-JP" altLang="ja-JP" sz="280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r>
              <a:rPr lang="ja-JP" altLang="ja-JP" sz="2800" kern="100" dirty="0"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６月１９日（月）　　　　　　　　　　　　　旅行代金の　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４０％</a:t>
            </a:r>
            <a:endParaRPr lang="en-US" altLang="ja-JP" sz="2800" kern="100" dirty="0">
              <a:solidFill>
                <a:srgbClr val="FF0000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endParaRPr lang="ja-JP" altLang="ja-JP" sz="280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r>
              <a:rPr lang="ja-JP" altLang="ja-JP" sz="2800" kern="100" dirty="0"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当日出発までのキャンセル　　　　　　　　　旅行代金の　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５０％</a:t>
            </a:r>
            <a:endParaRPr lang="en-US" altLang="ja-JP" sz="2800" kern="100" dirty="0">
              <a:solidFill>
                <a:srgbClr val="FF0000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endParaRPr lang="ja-JP" altLang="ja-JP" sz="280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r>
              <a:rPr lang="ja-JP" altLang="ja-JP" sz="2800" kern="100" dirty="0"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無連絡不参加または開始後のキャンセル　　　旅行代金の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１００％</a:t>
            </a:r>
            <a:endParaRPr lang="en-US" altLang="ja-JP" sz="2800" kern="100" dirty="0">
              <a:solidFill>
                <a:srgbClr val="FF0000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endParaRPr lang="ja-JP" altLang="ja-JP" sz="280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1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937259" y="4751031"/>
            <a:ext cx="3418990" cy="141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4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</a:t>
            </a:r>
            <a:r>
              <a:rPr kumimoji="0" lang="en-US" altLang="ja-JP" sz="4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.</a:t>
            </a:r>
            <a:r>
              <a:rPr kumimoji="0" lang="ja-JP" altLang="en-US" sz="4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目的地</a:t>
            </a:r>
            <a:endParaRPr kumimoji="1" lang="en-US" altLang="ja-JP" sz="4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A0A9B-F5ED-BEB0-FCFB-656EB42CF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12191980" cy="4056171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6498CE"/>
          </a:solidFill>
          <a:ln w="38100" cap="rnd">
            <a:solidFill>
              <a:srgbClr val="6498C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コンテンツ プレースホルダー 37">
            <a:extLst>
              <a:ext uri="{FF2B5EF4-FFF2-40B4-BE49-F238E27FC236}">
                <a16:creationId xmlns:a16="http://schemas.microsoft.com/office/drawing/2014/main" id="{3395991D-49BD-0B88-9FBD-4EC2EA20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039" y="4777739"/>
            <a:ext cx="8160774" cy="17017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31763" indent="0">
              <a:buNone/>
            </a:pPr>
            <a:r>
              <a:rPr lang="ja-JP" altLang="en-US" sz="5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広島・四国方面</a:t>
            </a:r>
            <a:endParaRPr lang="en-US" altLang="ja-JP" sz="54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131763" indent="0">
              <a:buNone/>
            </a:pPr>
            <a:r>
              <a:rPr lang="ja-JP" altLang="en-US" sz="3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（広島平和記念公園、しまなみ海道、宮島）</a:t>
            </a:r>
          </a:p>
        </p:txBody>
      </p:sp>
    </p:spTree>
    <p:extLst>
      <p:ext uri="{BB962C8B-B14F-4D97-AF65-F5344CB8AC3E}">
        <p14:creationId xmlns:p14="http://schemas.microsoft.com/office/powerpoint/2010/main" val="21340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９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現地医療機関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DC7F7E-902C-C14A-69C0-640BA40E1377}"/>
              </a:ext>
            </a:extLst>
          </p:cNvPr>
          <p:cNvSpPr txBox="1"/>
          <p:nvPr/>
        </p:nvSpPr>
        <p:spPr>
          <a:xfrm>
            <a:off x="773595" y="2121678"/>
            <a:ext cx="106448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①中国労災病院　</a:t>
            </a:r>
            <a:r>
              <a:rPr lang="ja-JP" altLang="en-US" sz="28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</a:t>
            </a:r>
            <a:endParaRPr lang="en-US" altLang="ja-JP" sz="28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住所：呉市広多賀谷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1-5-1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  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Tel 0823-72-7171</a:t>
            </a:r>
          </a:p>
          <a:p>
            <a:endParaRPr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b="1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②呉医師会休日急患センター　　</a:t>
            </a:r>
            <a:endParaRPr lang="en-US" altLang="ja-JP" sz="2800" b="1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住所：呉市朝日町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15-24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   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Tel 0823-32-1299</a:t>
            </a:r>
          </a:p>
          <a:p>
            <a:endParaRPr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b="1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③愛媛県立今治病院　　　　　　</a:t>
            </a:r>
            <a:endParaRPr lang="en-US" altLang="ja-JP" sz="2800" b="1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住所：愛媛県今治市石井町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丁目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5-5  Tel 0898-32-7111</a:t>
            </a:r>
          </a:p>
          <a:p>
            <a:endParaRPr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b="1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④廿日市記念病院</a:t>
            </a:r>
            <a:endParaRPr lang="en-US" altLang="ja-JP" sz="2800" b="1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住所：廿日市市陽光台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丁目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 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Tel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0829-20-2300</a:t>
            </a:r>
          </a:p>
        </p:txBody>
      </p:sp>
    </p:spTree>
    <p:extLst>
      <p:ext uri="{BB962C8B-B14F-4D97-AF65-F5344CB8AC3E}">
        <p14:creationId xmlns:p14="http://schemas.microsoft.com/office/powerpoint/2010/main" val="353414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保護者の方へお願い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DC7F7E-902C-C14A-69C0-640BA40E1377}"/>
              </a:ext>
            </a:extLst>
          </p:cNvPr>
          <p:cNvSpPr txBox="1"/>
          <p:nvPr/>
        </p:nvSpPr>
        <p:spPr>
          <a:xfrm>
            <a:off x="386797" y="2274118"/>
            <a:ext cx="114184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ホームページに掲載している修学旅行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説明スライドを確認していただき、２４日（月）付けで配布する参加確認同意書及びアレルギー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調査を期限までにご提出ください。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また、ご質問等ありましたら担任に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お問い合わせください。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02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7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</a:t>
            </a:r>
            <a:r>
              <a:rPr kumimoji="0" lang="en-US" altLang="ja-JP" sz="7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.</a:t>
            </a:r>
            <a:r>
              <a:rPr kumimoji="0" lang="ja-JP" altLang="en-US" sz="7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宿泊先</a:t>
            </a:r>
            <a:endParaRPr kumimoji="1" lang="en-US" altLang="ja-JP" sz="7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6498CE"/>
          </a:solidFill>
          <a:ln w="38100" cap="rnd">
            <a:solidFill>
              <a:srgbClr val="6498C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A0A9B-F5ED-BEB0-FCFB-656EB42CF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32E5B5-3FA7-0C27-A4FD-7D2081F5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23" y="2367501"/>
            <a:ext cx="10515600" cy="425196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グリーンピアせとうち</a:t>
            </a:r>
            <a:endParaRPr lang="en-US" altLang="ja-JP" sz="4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〒７３７－２５０２</a:t>
            </a: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広島県呉市安浦町三津口３２６－４８</a:t>
            </a:r>
          </a:p>
        </p:txBody>
      </p:sp>
    </p:spTree>
    <p:extLst>
      <p:ext uri="{BB962C8B-B14F-4D97-AF65-F5344CB8AC3E}">
        <p14:creationId xmlns:p14="http://schemas.microsoft.com/office/powerpoint/2010/main" val="389122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70AEF5"/>
          </a:solidFill>
          <a:ln w="38100" cap="rnd">
            <a:solidFill>
              <a:srgbClr val="70AEF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32E5B5-3FA7-0C27-A4FD-7D2081F5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79" y="2751691"/>
            <a:ext cx="11746121" cy="39974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校長先生、賀屋先生、山田先生</a:t>
            </a:r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安藤先生、松田先生、阪辺先生、銀杏先生、大泉先生</a:t>
            </a:r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東先生、三浦先生、川端先生、上畑先生、辻田先生</a:t>
            </a:r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西川先生、日野先生、増田先生、山口先生、新山先生</a:t>
            </a:r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添乗員５名、写真屋１名、看護師１名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タイトル 36">
            <a:extLst>
              <a:ext uri="{FF2B5EF4-FFF2-40B4-BE49-F238E27FC236}">
                <a16:creationId xmlns:a16="http://schemas.microsoft.com/office/drawing/2014/main" id="{BD91CCAB-4135-1DE1-A774-A549BE539166}"/>
              </a:ext>
            </a:extLst>
          </p:cNvPr>
          <p:cNvSpPr txBox="1">
            <a:spLocks/>
          </p:cNvSpPr>
          <p:nvPr/>
        </p:nvSpPr>
        <p:spPr>
          <a:xfrm>
            <a:off x="458084" y="824153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7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</a:t>
            </a:r>
            <a:r>
              <a:rPr kumimoji="0" lang="en-US" altLang="ja-JP" sz="7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.</a:t>
            </a:r>
            <a:r>
              <a:rPr kumimoji="0" lang="ja-JP" altLang="en-US" sz="7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引率教員</a:t>
            </a:r>
            <a:endParaRPr kumimoji="1" lang="en-US" altLang="ja-JP" sz="7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1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576072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7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５</a:t>
            </a:r>
            <a:r>
              <a:rPr kumimoji="0" lang="en-US" altLang="ja-JP" sz="7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.</a:t>
            </a:r>
            <a:r>
              <a:rPr kumimoji="0" lang="ja-JP" altLang="en-US" sz="7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服装</a:t>
            </a:r>
            <a:endParaRPr kumimoji="1" lang="en-US" altLang="ja-JP" sz="7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" name="コンテンツ プレースホルダー 37">
            <a:extLst>
              <a:ext uri="{FF2B5EF4-FFF2-40B4-BE49-F238E27FC236}">
                <a16:creationId xmlns:a16="http://schemas.microsoft.com/office/drawing/2014/main" id="{E1955966-F272-4097-193C-BBC35CBF97B7}"/>
              </a:ext>
            </a:extLst>
          </p:cNvPr>
          <p:cNvSpPr txBox="1">
            <a:spLocks/>
          </p:cNvSpPr>
          <p:nvPr/>
        </p:nvSpPr>
        <p:spPr>
          <a:xfrm>
            <a:off x="113772" y="1858930"/>
            <a:ext cx="12790714" cy="4999070"/>
          </a:xfrm>
          <a:prstGeom prst="rect">
            <a:avLst/>
          </a:prstGeom>
        </p:spPr>
        <p:txBody>
          <a:bodyPr lIns="109728" tIns="109728" rIns="109728" bIns="9144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0"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〈</a:t>
            </a:r>
            <a:r>
              <a:rPr kumimoji="0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活動時</a:t>
            </a:r>
            <a:r>
              <a:rPr kumimoji="0"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〉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１日目：</a:t>
            </a:r>
            <a:r>
              <a:rPr kumimoji="0" lang="ja-JP" altLang="en-US" sz="36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平和学習</a:t>
            </a:r>
            <a:endParaRPr kumimoji="0" lang="en-US" altLang="ja-JP" sz="3600" dirty="0">
              <a:solidFill>
                <a:srgbClr val="FFC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	</a:t>
            </a:r>
            <a:r>
              <a:rPr kumimoji="0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私服</a:t>
            </a:r>
            <a:r>
              <a:rPr kumimoji="0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（華美でないもの）</a:t>
            </a:r>
            <a:r>
              <a:rPr kumimoji="0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・運動靴</a:t>
            </a:r>
            <a:r>
              <a:rPr kumimoji="0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（サンダル不可）</a:t>
            </a:r>
            <a:endParaRPr kumimoji="0"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en-US" altLang="ja-JP" sz="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２日目：</a:t>
            </a:r>
            <a:r>
              <a:rPr kumimoji="0" lang="ja-JP" altLang="en-US" sz="36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しまなみ体験学習</a:t>
            </a:r>
            <a:endParaRPr kumimoji="0" lang="en-US" altLang="ja-JP" sz="3600" dirty="0">
              <a:solidFill>
                <a:srgbClr val="FFC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0"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	</a:t>
            </a:r>
            <a:r>
              <a:rPr kumimoji="0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ｼﾞｬｰｼﾞ等</a:t>
            </a:r>
            <a:r>
              <a:rPr kumimoji="0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（体操服でもよい）</a:t>
            </a:r>
            <a:r>
              <a:rPr kumimoji="0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運動靴</a:t>
            </a:r>
            <a:r>
              <a:rPr kumimoji="0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（サンダル不可）</a:t>
            </a:r>
            <a:endParaRPr kumimoji="0"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３日目：</a:t>
            </a:r>
            <a:r>
              <a:rPr kumimoji="0" lang="ja-JP" altLang="en-US" sz="36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宮島散策</a:t>
            </a:r>
            <a:endParaRPr kumimoji="0" lang="en-US" altLang="ja-JP" sz="3600" dirty="0">
              <a:solidFill>
                <a:srgbClr val="FFC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	</a:t>
            </a:r>
            <a:r>
              <a:rPr kumimoji="0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私服・運動靴（サンダル不可）</a:t>
            </a:r>
            <a:endParaRPr kumimoji="0"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87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１日目：６月２０日（火）</a:t>
            </a:r>
            <a:r>
              <a:rPr lang="ja-JP" altLang="en-US" sz="40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★平和学習★</a:t>
            </a:r>
            <a:endParaRPr lang="en-US" altLang="ja-JP" sz="4000" dirty="0">
              <a:solidFill>
                <a:srgbClr val="FFC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集合時間：５：３０</a:t>
            </a: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出発：６：００</a:t>
            </a: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8C67FA-A915-DCE4-4471-316E56AD06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68776"/>
            <a:ext cx="4229337" cy="266429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99468" y="5148012"/>
            <a:ext cx="3396296" cy="15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4336 -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6">
            <a:extLst>
              <a:ext uri="{FF2B5EF4-FFF2-40B4-BE49-F238E27FC236}">
                <a16:creationId xmlns:a16="http://schemas.microsoft.com/office/drawing/2014/main" id="{38A01581-D6A9-7053-0BD3-E32B0FB30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0" lang="en-US" altLang="ja-JP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.</a:t>
            </a:r>
            <a:r>
              <a:rPr kumimoji="0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行程</a:t>
            </a:r>
            <a:endParaRPr kumimoji="1" lang="en-US" altLang="ja-JP" sz="6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コンテンツ プレースホルダー 37">
            <a:extLst>
              <a:ext uri="{FF2B5EF4-FFF2-40B4-BE49-F238E27FC236}">
                <a16:creationId xmlns:a16="http://schemas.microsoft.com/office/drawing/2014/main" id="{52FE4E97-80FF-6B1C-38BC-4DCD504FC238}"/>
              </a:ext>
            </a:extLst>
          </p:cNvPr>
          <p:cNvSpPr>
            <a:spLocks noGrp="1"/>
          </p:cNvSpPr>
          <p:nvPr/>
        </p:nvSpPr>
        <p:spPr>
          <a:xfrm>
            <a:off x="431931" y="1964893"/>
            <a:ext cx="9865097" cy="440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32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20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56095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98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76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756095" rtl="0" eaLnBrk="1" latinLnBrk="0" hangingPunct="1">
              <a:lnSpc>
                <a:spcPct val="110000"/>
              </a:lnSpc>
              <a:spcBef>
                <a:spcPts val="77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544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A481E-DDAC-B585-C769-DC59823D6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469426" y="4783935"/>
            <a:ext cx="3396296" cy="1585060"/>
          </a:xfrm>
          <a:prstGeom prst="rect">
            <a:avLst/>
          </a:prstGeom>
        </p:spPr>
      </p:pic>
      <p:pic>
        <p:nvPicPr>
          <p:cNvPr id="1026" name="Picture 2" descr="新大阪駅のイラスト">
            <a:extLst>
              <a:ext uri="{FF2B5EF4-FFF2-40B4-BE49-F238E27FC236}">
                <a16:creationId xmlns:a16="http://schemas.microsoft.com/office/drawing/2014/main" id="{28AEC965-B8A4-9689-7C59-934D98432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142" b="-1"/>
          <a:stretch/>
        </p:blipFill>
        <p:spPr bwMode="auto">
          <a:xfrm>
            <a:off x="431931" y="2321779"/>
            <a:ext cx="4553068" cy="13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広島駅のイラスト">
            <a:extLst>
              <a:ext uri="{FF2B5EF4-FFF2-40B4-BE49-F238E27FC236}">
                <a16:creationId xmlns:a16="http://schemas.microsoft.com/office/drawing/2014/main" id="{D22F448C-D5AF-81D0-0D10-6BB203089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624" y="2321779"/>
            <a:ext cx="4553068" cy="13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新幹線のイラスト – フリーイラスト素材集 KuKuKeKe">
            <a:extLst>
              <a:ext uri="{FF2B5EF4-FFF2-40B4-BE49-F238E27FC236}">
                <a16:creationId xmlns:a16="http://schemas.microsoft.com/office/drawing/2014/main" id="{30F88F4B-7357-04EA-AD5B-82D71117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79273" y="4236073"/>
            <a:ext cx="3396297" cy="247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6 0.00231 L 0.33633 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Yu Mincho Light"/>
        <a:ea typeface=""/>
        <a:cs typeface=""/>
      </a:majorFont>
      <a:minorFont>
        <a:latin typeface="Yu Minch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1226</Words>
  <Application>Microsoft Office PowerPoint</Application>
  <PresentationFormat>ワイド画面</PresentationFormat>
  <Paragraphs>185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51" baseType="lpstr">
      <vt:lpstr>AR P髭勘亭H</vt:lpstr>
      <vt:lpstr>HGP創英角ｺﾞｼｯｸUB</vt:lpstr>
      <vt:lpstr>HGSｺﾞｼｯｸE</vt:lpstr>
      <vt:lpstr>HGS創英角ｺﾞｼｯｸUB</vt:lpstr>
      <vt:lpstr>HGS創英角ﾎﾟｯﾌﾟ体</vt:lpstr>
      <vt:lpstr>HG創英角ｺﾞｼｯｸUB</vt:lpstr>
      <vt:lpstr>游ゴシック</vt:lpstr>
      <vt:lpstr>Yu Mincho Light</vt:lpstr>
      <vt:lpstr>Arial</vt:lpstr>
      <vt:lpstr>SketchyVTI</vt:lpstr>
      <vt:lpstr>72期生  修学旅行について</vt:lpstr>
      <vt:lpstr>１.日時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新道にてバス解散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72期生  修学旅行について</dc:title>
  <dc:creator>川端麻友</dc:creator>
  <cp:lastModifiedBy>飛鳥穂高</cp:lastModifiedBy>
  <cp:revision>25</cp:revision>
  <dcterms:created xsi:type="dcterms:W3CDTF">2023-04-12T13:11:57Z</dcterms:created>
  <dcterms:modified xsi:type="dcterms:W3CDTF">2023-04-21T09:34:40Z</dcterms:modified>
</cp:coreProperties>
</file>