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4"/>
  </p:notesMasterIdLst>
  <p:handoutMasterIdLst>
    <p:handoutMasterId r:id="rId35"/>
  </p:handoutMasterIdLst>
  <p:sldIdLst>
    <p:sldId id="289" r:id="rId3"/>
    <p:sldId id="383" r:id="rId4"/>
    <p:sldId id="385" r:id="rId5"/>
    <p:sldId id="332" r:id="rId6"/>
    <p:sldId id="271" r:id="rId7"/>
    <p:sldId id="331" r:id="rId8"/>
    <p:sldId id="333" r:id="rId9"/>
    <p:sldId id="343" r:id="rId10"/>
    <p:sldId id="316" r:id="rId11"/>
    <p:sldId id="268" r:id="rId12"/>
    <p:sldId id="317" r:id="rId13"/>
    <p:sldId id="303" r:id="rId14"/>
    <p:sldId id="344" r:id="rId15"/>
    <p:sldId id="345" r:id="rId16"/>
    <p:sldId id="315" r:id="rId17"/>
    <p:sldId id="310" r:id="rId18"/>
    <p:sldId id="335" r:id="rId19"/>
    <p:sldId id="274" r:id="rId20"/>
    <p:sldId id="349" r:id="rId21"/>
    <p:sldId id="347" r:id="rId22"/>
    <p:sldId id="334" r:id="rId23"/>
    <p:sldId id="352" r:id="rId24"/>
    <p:sldId id="346" r:id="rId25"/>
    <p:sldId id="350" r:id="rId26"/>
    <p:sldId id="322" r:id="rId27"/>
    <p:sldId id="341" r:id="rId28"/>
    <p:sldId id="321" r:id="rId29"/>
    <p:sldId id="342" r:id="rId30"/>
    <p:sldId id="353" r:id="rId31"/>
    <p:sldId id="355" r:id="rId32"/>
    <p:sldId id="351" r:id="rId33"/>
  </p:sldIdLst>
  <p:sldSz cx="9144000" cy="5143500" type="screen16x9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F4BA242-0BED-480F-AF24-2AEE22D79CEB}">
          <p14:sldIdLst>
            <p14:sldId id="289"/>
            <p14:sldId id="383"/>
            <p14:sldId id="385"/>
            <p14:sldId id="332"/>
            <p14:sldId id="271"/>
            <p14:sldId id="331"/>
            <p14:sldId id="333"/>
            <p14:sldId id="343"/>
            <p14:sldId id="316"/>
            <p14:sldId id="268"/>
            <p14:sldId id="317"/>
            <p14:sldId id="303"/>
            <p14:sldId id="344"/>
            <p14:sldId id="345"/>
            <p14:sldId id="315"/>
            <p14:sldId id="310"/>
            <p14:sldId id="335"/>
            <p14:sldId id="274"/>
            <p14:sldId id="349"/>
            <p14:sldId id="347"/>
            <p14:sldId id="334"/>
            <p14:sldId id="352"/>
            <p14:sldId id="346"/>
            <p14:sldId id="350"/>
            <p14:sldId id="322"/>
            <p14:sldId id="341"/>
            <p14:sldId id="321"/>
            <p14:sldId id="342"/>
            <p14:sldId id="353"/>
            <p14:sldId id="355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 showGuides="1">
      <p:cViewPr varScale="1">
        <p:scale>
          <a:sx n="93" d="100"/>
          <a:sy n="93" d="100"/>
        </p:scale>
        <p:origin x="7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360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5" y="0"/>
            <a:ext cx="4307047" cy="340360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r">
              <a:defRPr sz="1300"/>
            </a:lvl1pPr>
          </a:lstStyle>
          <a:p>
            <a:fld id="{3107A38C-D089-4F0E-A0DA-F1CB6534B5D0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5660"/>
            <a:ext cx="4307047" cy="340360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5" y="6465660"/>
            <a:ext cx="4307047" cy="340360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r">
              <a:defRPr sz="1300"/>
            </a:lvl1pPr>
          </a:lstStyle>
          <a:p>
            <a:fld id="{8A99AE84-0841-4B37-B9DF-A8467F5C1A4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39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360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5" y="0"/>
            <a:ext cx="4307047" cy="340360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r">
              <a:defRPr sz="1300"/>
            </a:lvl1pPr>
          </a:lstStyle>
          <a:p>
            <a:fld id="{FED89FD6-C585-44F0-87A4-0FC99E874540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09588"/>
            <a:ext cx="45354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8" tIns="47839" rIns="95678" bIns="4783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3422"/>
            <a:ext cx="7951470" cy="3063239"/>
          </a:xfrm>
          <a:prstGeom prst="rect">
            <a:avLst/>
          </a:prstGeom>
        </p:spPr>
        <p:txBody>
          <a:bodyPr vert="horz" lIns="95678" tIns="47839" rIns="95678" bIns="478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660"/>
            <a:ext cx="4307047" cy="340360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5" y="6465660"/>
            <a:ext cx="4307047" cy="340360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r">
              <a:defRPr sz="1300"/>
            </a:lvl1pPr>
          </a:lstStyle>
          <a:p>
            <a:fld id="{F4183540-3318-4E5B-9DB8-F1FDC322371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85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01925" y="509588"/>
            <a:ext cx="4535488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77386" indent="-29899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95978" indent="-23919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74370" indent="-23919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52761" indent="-23919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31152" indent="-2391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09543" indent="-2391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87933" indent="-2391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6326" indent="-2391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35B12-C1D2-4D40-B353-C8219B5D5A6B}" type="slidenum">
              <a:rPr lang="ja-JP" altLang="en-US">
                <a:solidFill>
                  <a:prstClr val="black"/>
                </a:solidFill>
              </a:rPr>
              <a:pPr eaLnBrk="1" hangingPunct="1"/>
              <a:t>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5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pwork\Documents\12102502マイナビ(11月)\マイナビ11月\simple_white_cov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15616" y="1545637"/>
            <a:ext cx="6912768" cy="115470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2733768"/>
            <a:ext cx="6912768" cy="8100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D9CC-E613-4597-BD81-F2A0FE27DF5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3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78F9-3371-4428-ABEF-07E70D5EF6C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0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2AF1-75F3-4126-BBFF-350B99375F8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9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731D-CB1C-45EC-ABC4-31094B77E92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8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6DEB-3D1B-4670-98F0-A88BB4F3151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00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84BD-6A33-4BBE-A7E6-D9B723C2CAB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06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B092-6BB2-4C73-BFCD-A4819F8DBD0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25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30EA-17CF-4A7D-9397-AB7FBE6AB55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4A06-00EA-4151-9580-27B4D73279C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39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AC32-F3DC-4066-BA8E-4FF87111793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06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7B96-909A-4073-AD95-10CAAB45F24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ACB283-5C34-465F-8E30-9C5E8CAACF64}" type="datetimeFigureOut">
              <a:rPr kumimoji="1" lang="ja-JP" altLang="en-US" smtClean="0"/>
              <a:t>2023/1/10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6674BE-9CF7-4E5E-BF7D-FD3D8A6333A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pwork\Documents\12102502マイナビ(11月)\マイナビ11月\simple_white_page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13235"/>
            <a:ext cx="82296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0" y="4869657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9EE8B9-1BE4-48B3-875F-EB80C5BA7CD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68316" y="789386"/>
            <a:ext cx="8207375" cy="53578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6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l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l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1084794" y="1982544"/>
            <a:ext cx="7056784" cy="1154906"/>
          </a:xfrm>
        </p:spPr>
        <p:txBody>
          <a:bodyPr/>
          <a:lstStyle/>
          <a:p>
            <a:pPr eaLnBrk="1" hangingPunct="1"/>
            <a:r>
              <a:rPr lang="en-US" altLang="ja-JP" sz="4400" dirty="0"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73</a:t>
            </a:r>
            <a:r>
              <a:rPr lang="ja-JP" altLang="en-US" sz="4400" dirty="0"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期生スキー実習について</a:t>
            </a:r>
          </a:p>
        </p:txBody>
      </p:sp>
      <p:sp>
        <p:nvSpPr>
          <p:cNvPr id="13315" name="サブタイトル 2"/>
          <p:cNvSpPr>
            <a:spLocks noGrp="1"/>
          </p:cNvSpPr>
          <p:nvPr>
            <p:ph type="subTitle" idx="1"/>
          </p:nvPr>
        </p:nvSpPr>
        <p:spPr>
          <a:xfrm>
            <a:off x="1908177" y="2787254"/>
            <a:ext cx="6911975" cy="809625"/>
          </a:xfrm>
        </p:spPr>
        <p:txBody>
          <a:bodyPr/>
          <a:lstStyle/>
          <a:p>
            <a:pPr eaLnBrk="1" hangingPunct="1"/>
            <a:endParaRPr lang="en-US" altLang="ja-JP" dirty="0"/>
          </a:p>
          <a:p>
            <a:pPr eaLnBrk="1" hangingPunct="1"/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392DC9-C867-454D-8A84-0BD3A4A8340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6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35496" y="1203598"/>
            <a:ext cx="1872208" cy="3939902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b="1" dirty="0"/>
              <a:t>登美丘中学校</a:t>
            </a:r>
            <a:endParaRPr lang="en-US" altLang="ja-JP" b="1" dirty="0"/>
          </a:p>
          <a:p>
            <a:pPr algn="ctr">
              <a:lnSpc>
                <a:spcPct val="200000"/>
              </a:lnSpc>
            </a:pPr>
            <a:r>
              <a:rPr lang="ja-JP" altLang="en-US" b="1"/>
              <a:t>草津</a:t>
            </a:r>
            <a:r>
              <a:rPr lang="en-US" altLang="ja-JP" b="1" dirty="0"/>
              <a:t>P</a:t>
            </a:r>
            <a:r>
              <a:rPr lang="en-US" altLang="ja-JP" b="1"/>
              <a:t>A</a:t>
            </a:r>
            <a:endParaRPr lang="en-US" altLang="ja-JP" b="1" dirty="0"/>
          </a:p>
          <a:p>
            <a:pPr algn="ctr">
              <a:lnSpc>
                <a:spcPct val="200000"/>
              </a:lnSpc>
            </a:pPr>
            <a:r>
              <a:rPr lang="ja-JP" altLang="en-US" b="1" dirty="0"/>
              <a:t>長良川</a:t>
            </a:r>
            <a:r>
              <a:rPr lang="en-US" altLang="ja-JP" b="1" dirty="0"/>
              <a:t>SA</a:t>
            </a:r>
          </a:p>
          <a:p>
            <a:pPr algn="ctr"/>
            <a:endParaRPr lang="en-US" altLang="ja-JP" b="1" dirty="0"/>
          </a:p>
          <a:p>
            <a:pPr algn="ctr"/>
            <a:r>
              <a:rPr lang="ja-JP" altLang="en-US" b="1" dirty="0"/>
              <a:t>郡上ヴァカンス村スキー場</a:t>
            </a:r>
            <a:endParaRPr lang="en-US" altLang="ja-JP" b="1" dirty="0"/>
          </a:p>
          <a:p>
            <a:pPr algn="ctr"/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755576" y="1923678"/>
            <a:ext cx="360040" cy="31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755576" y="2685282"/>
            <a:ext cx="360040" cy="31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755576" y="3519576"/>
            <a:ext cx="360040" cy="31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475656" y="2005907"/>
            <a:ext cx="720080" cy="3495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5363769" y="1275487"/>
            <a:ext cx="495672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cxnSpLocks/>
          </p:cNvCxnSpPr>
          <p:nvPr/>
        </p:nvCxnSpPr>
        <p:spPr>
          <a:xfrm>
            <a:off x="1613075" y="3327342"/>
            <a:ext cx="549390" cy="3514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515425" y="2784672"/>
            <a:ext cx="4017748" cy="187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/>
              <a:t>・トイレ休憩はこの</a:t>
            </a:r>
            <a:r>
              <a:rPr lang="ja-JP" altLang="en-US" sz="2000" dirty="0"/>
              <a:t>２</a:t>
            </a:r>
            <a:r>
              <a:rPr kumimoji="1" lang="ja-JP" altLang="en-US" sz="2000" dirty="0"/>
              <a:t>か所です。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・酔い止めなどが必要な場合、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朝に飲ませるか、子どもに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持たせるなどしてください。</a:t>
            </a:r>
            <a:endParaRPr kumimoji="1" lang="ja-JP" altLang="en-US" sz="2000" dirty="0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6512" y="131274"/>
            <a:ext cx="2496876" cy="12163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66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行き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9E3B9E-D485-38E6-E90A-086E09836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574" y="344254"/>
            <a:ext cx="2884057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666EB39-F273-9312-F580-849CAA7C41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579" y="351697"/>
            <a:ext cx="2999441" cy="2152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E00E891-6DA1-2380-46EF-6EABE30198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2370" y="2704980"/>
            <a:ext cx="2884057" cy="23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animBg="1"/>
      <p:bldP spid="10" grpId="0" uiExpand="1" animBg="1"/>
      <p:bldP spid="11" grpId="0" uiExpand="1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07504" y="1275606"/>
            <a:ext cx="3439461" cy="3312368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・</a:t>
            </a:r>
            <a:r>
              <a:rPr kumimoji="1" lang="ja-JP" altLang="en-US" sz="3200" b="1" dirty="0"/>
              <a:t>部屋に分かれて</a:t>
            </a:r>
            <a:endParaRPr kumimoji="1" lang="en-US" altLang="ja-JP" sz="3200" b="1" dirty="0"/>
          </a:p>
          <a:p>
            <a:r>
              <a:rPr lang="ja-JP" altLang="en-US" sz="3200" b="1" dirty="0"/>
              <a:t>　　　　　</a:t>
            </a:r>
            <a:r>
              <a:rPr kumimoji="1" lang="ja-JP" altLang="en-US" sz="3200" b="1" dirty="0"/>
              <a:t>荷物を置く。</a:t>
            </a:r>
            <a:endParaRPr kumimoji="1" lang="en-US" altLang="ja-JP" sz="3200" b="1" dirty="0"/>
          </a:p>
          <a:p>
            <a:r>
              <a:rPr lang="ja-JP" altLang="en-US" sz="3200" b="1" dirty="0"/>
              <a:t>・各部屋で昼食を</a:t>
            </a:r>
            <a:endParaRPr lang="en-US" altLang="ja-JP" sz="3200" b="1" dirty="0"/>
          </a:p>
          <a:p>
            <a:r>
              <a:rPr lang="ja-JP" altLang="en-US" sz="3200" b="1" dirty="0"/>
              <a:t>　とり、レンタル</a:t>
            </a:r>
            <a:endParaRPr lang="en-US" altLang="ja-JP" sz="3200" b="1" dirty="0"/>
          </a:p>
          <a:p>
            <a:r>
              <a:rPr lang="ja-JP" altLang="en-US" sz="3200" b="1" dirty="0"/>
              <a:t>　スキーウェアに</a:t>
            </a:r>
            <a:endParaRPr lang="en-US" altLang="ja-JP" sz="3200" b="1" dirty="0"/>
          </a:p>
          <a:p>
            <a:r>
              <a:rPr lang="ja-JP" altLang="en-US" sz="3200" b="1" dirty="0"/>
              <a:t>　着替えて講習へ。</a:t>
            </a:r>
            <a:endParaRPr lang="en-US" altLang="ja-JP" sz="3200" b="1" dirty="0"/>
          </a:p>
          <a:p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67494"/>
            <a:ext cx="2376262" cy="1152128"/>
          </a:xfrm>
          <a:effectLst/>
        </p:spPr>
        <p:txBody>
          <a:bodyPr/>
          <a:lstStyle/>
          <a:p>
            <a:pPr marL="182880" indent="0">
              <a:buNone/>
            </a:pPr>
            <a:r>
              <a:rPr kumimoji="1" lang="ja-JP" altLang="en-US" sz="60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到着</a:t>
            </a:r>
            <a:endParaRPr kumimoji="1" lang="ja-JP" altLang="en-US" sz="4400" u="sng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sp>
        <p:nvSpPr>
          <p:cNvPr id="6" name="サブタイトル 4">
            <a:extLst>
              <a:ext uri="{FF2B5EF4-FFF2-40B4-BE49-F238E27FC236}">
                <a16:creationId xmlns:a16="http://schemas.microsoft.com/office/drawing/2014/main" id="{CC7E877F-1059-3CB8-988B-B8F27B3E5AD5}"/>
              </a:ext>
            </a:extLst>
          </p:cNvPr>
          <p:cNvSpPr txBox="1">
            <a:spLocks/>
          </p:cNvSpPr>
          <p:nvPr/>
        </p:nvSpPr>
        <p:spPr>
          <a:xfrm>
            <a:off x="4292433" y="267494"/>
            <a:ext cx="4159541" cy="76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/>
              <a:t>【</a:t>
            </a:r>
            <a:r>
              <a:rPr lang="ja-JP" altLang="en-US" sz="2800" b="1" dirty="0"/>
              <a:t>郡上ヴァカンス村ホテル</a:t>
            </a:r>
            <a:r>
              <a:rPr lang="en-US" altLang="ja-JP" sz="2800" b="1" dirty="0"/>
              <a:t>】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791EA0-A6EA-4032-8C87-485525E8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866339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1EC4F1E-3BF8-B627-6657-0E98A4616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72" y="756874"/>
            <a:ext cx="4960618" cy="3644163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6551714" y="135276"/>
            <a:ext cx="2592286" cy="983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8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館内図</a:t>
            </a:r>
            <a:endParaRPr lang="en-US" altLang="ja-JP" sz="4800" u="sng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213970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男</a:t>
            </a:r>
            <a:r>
              <a:rPr kumimoji="1" lang="ja-JP" altLang="en-US" sz="2800" b="1"/>
              <a:t>子</a:t>
            </a:r>
            <a:r>
              <a:rPr kumimoji="1" lang="ja-JP" altLang="en-US" sz="2800" b="1" dirty="0"/>
              <a:t>の部屋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3768" y="299197"/>
            <a:ext cx="238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C000"/>
                </a:solidFill>
              </a:rPr>
              <a:t>女子の部屋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87060" y="455026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お風呂</a:t>
            </a:r>
            <a:endParaRPr kumimoji="1" lang="ja-JP" altLang="en-US" sz="2800" b="1" dirty="0"/>
          </a:p>
        </p:txBody>
      </p:sp>
      <p:cxnSp>
        <p:nvCxnSpPr>
          <p:cNvPr id="7" name="直線矢印コネクタ 6"/>
          <p:cNvCxnSpPr>
            <a:cxnSpLocks/>
          </p:cNvCxnSpPr>
          <p:nvPr/>
        </p:nvCxnSpPr>
        <p:spPr>
          <a:xfrm flipH="1" flipV="1">
            <a:off x="4716016" y="4035631"/>
            <a:ext cx="46632" cy="512227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96981" y="4550267"/>
            <a:ext cx="352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レンタルの変更など</a:t>
            </a:r>
            <a:endParaRPr kumimoji="1" lang="ja-JP" altLang="en-US" sz="2800" b="1" dirty="0"/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 flipV="1">
            <a:off x="3034352" y="3103116"/>
            <a:ext cx="840082" cy="1459325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348300" y="1380192"/>
            <a:ext cx="212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B050"/>
                </a:solidFill>
              </a:rPr>
              <a:t>男</a:t>
            </a:r>
            <a:r>
              <a:rPr kumimoji="1" lang="ja-JP" altLang="en-US" sz="2800" b="1" dirty="0">
                <a:solidFill>
                  <a:srgbClr val="00B050"/>
                </a:solidFill>
              </a:rPr>
              <a:t>子の部屋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4B1B2C7-53A2-3D93-86B7-24B1ABCDE213}"/>
              </a:ext>
            </a:extLst>
          </p:cNvPr>
          <p:cNvSpPr/>
          <p:nvPr/>
        </p:nvSpPr>
        <p:spPr>
          <a:xfrm>
            <a:off x="2740274" y="829923"/>
            <a:ext cx="1399677" cy="2029859"/>
          </a:xfrm>
          <a:prstGeom prst="roundRect">
            <a:avLst/>
          </a:prstGeom>
          <a:solidFill>
            <a:srgbClr val="FFC000">
              <a:alpha val="16863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7E099A1-344F-D500-2A88-9AE4857809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020" y="1844852"/>
            <a:ext cx="3672408" cy="2313729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13DCDA7-43D5-5C6C-199B-6CB58A7F2FDE}"/>
              </a:ext>
            </a:extLst>
          </p:cNvPr>
          <p:cNvSpPr/>
          <p:nvPr/>
        </p:nvSpPr>
        <p:spPr>
          <a:xfrm>
            <a:off x="6212421" y="1995686"/>
            <a:ext cx="2394079" cy="2122359"/>
          </a:xfrm>
          <a:prstGeom prst="roundRect">
            <a:avLst>
              <a:gd name="adj" fmla="val 10922"/>
            </a:avLst>
          </a:prstGeom>
          <a:solidFill>
            <a:srgbClr val="00B050">
              <a:alpha val="16078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D8F188-C220-7633-D015-B56E57298F84}"/>
              </a:ext>
            </a:extLst>
          </p:cNvPr>
          <p:cNvSpPr txBox="1"/>
          <p:nvPr/>
        </p:nvSpPr>
        <p:spPr>
          <a:xfrm>
            <a:off x="111553" y="1121599"/>
            <a:ext cx="172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レク会場</a:t>
            </a:r>
            <a:endParaRPr kumimoji="1" lang="ja-JP" altLang="en-US" sz="2800" b="1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A65CC75E-5823-33C6-0A66-E880276EE1F7}"/>
              </a:ext>
            </a:extLst>
          </p:cNvPr>
          <p:cNvCxnSpPr>
            <a:cxnSpLocks/>
          </p:cNvCxnSpPr>
          <p:nvPr/>
        </p:nvCxnSpPr>
        <p:spPr>
          <a:xfrm>
            <a:off x="1043608" y="1641802"/>
            <a:ext cx="306050" cy="497900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3E17099-D2D6-E3DB-0F6E-614F9514490B}"/>
              </a:ext>
            </a:extLst>
          </p:cNvPr>
          <p:cNvSpPr txBox="1"/>
          <p:nvPr/>
        </p:nvSpPr>
        <p:spPr>
          <a:xfrm>
            <a:off x="176099" y="3594825"/>
            <a:ext cx="172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食事会場</a:t>
            </a:r>
            <a:endParaRPr kumimoji="1" lang="ja-JP" altLang="en-US" sz="2800" b="1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08C54C7-18C5-D9E1-EF34-01BC4858C96D}"/>
              </a:ext>
            </a:extLst>
          </p:cNvPr>
          <p:cNvCxnSpPr>
            <a:cxnSpLocks/>
          </p:cNvCxnSpPr>
          <p:nvPr/>
        </p:nvCxnSpPr>
        <p:spPr>
          <a:xfrm flipV="1">
            <a:off x="1115616" y="3311833"/>
            <a:ext cx="384330" cy="340037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  <p:bldP spid="20" grpId="0" animBg="1"/>
      <p:bldP spid="25" grpId="0" animBg="1"/>
      <p:bldP spid="2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163E52-71DF-7C3D-FB93-484359123B23}"/>
              </a:ext>
            </a:extLst>
          </p:cNvPr>
          <p:cNvSpPr txBox="1"/>
          <p:nvPr/>
        </p:nvSpPr>
        <p:spPr>
          <a:xfrm>
            <a:off x="94687" y="915566"/>
            <a:ext cx="40452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・和室部屋です。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・暖房は常に稼働しています。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>
                <a:latin typeface="+mn-ea"/>
              </a:rPr>
              <a:t>・タオルもアメニティ類も</a:t>
            </a:r>
            <a:endParaRPr lang="en-US" altLang="ja-JP" sz="2400" b="1">
              <a:latin typeface="+mn-ea"/>
            </a:endParaRPr>
          </a:p>
          <a:p>
            <a:r>
              <a:rPr lang="ja-JP" altLang="en-US" sz="2400" b="1">
                <a:latin typeface="+mn-ea"/>
              </a:rPr>
              <a:t>  ありません</a:t>
            </a:r>
            <a:r>
              <a:rPr lang="ja-JP" altLang="en-US" sz="2400" b="1" dirty="0">
                <a:latin typeface="+mn-ea"/>
              </a:rPr>
              <a:t>。</a:t>
            </a:r>
            <a:endParaRPr lang="en-US" altLang="ja-JP" sz="2400" b="1" dirty="0">
              <a:latin typeface="+mn-ea"/>
            </a:endParaRPr>
          </a:p>
          <a:p>
            <a:r>
              <a:rPr kumimoji="1" lang="ja-JP" altLang="en-US" sz="2400" b="1" dirty="0">
                <a:latin typeface="+mn-ea"/>
              </a:rPr>
              <a:t>・テレビ、ポット、</a:t>
            </a:r>
            <a:r>
              <a:rPr lang="ja-JP" altLang="en-US" sz="2400" b="1" dirty="0">
                <a:latin typeface="+mn-ea"/>
              </a:rPr>
              <a:t>冷蔵庫が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使用できます。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・洗面はユニット</a:t>
            </a:r>
            <a:r>
              <a:rPr kumimoji="1" lang="ja-JP" altLang="en-US" sz="2400" b="1" dirty="0">
                <a:latin typeface="+mn-ea"/>
              </a:rPr>
              <a:t>バス形式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</a:t>
            </a:r>
            <a:r>
              <a:rPr kumimoji="1" lang="ja-JP" altLang="en-US" sz="2400" b="1" dirty="0">
                <a:latin typeface="+mn-ea"/>
              </a:rPr>
              <a:t>です。</a:t>
            </a:r>
            <a:r>
              <a:rPr lang="ja-JP" altLang="en-US" sz="2400" b="1" dirty="0">
                <a:latin typeface="+mn-ea"/>
              </a:rPr>
              <a:t>（ウォシュレット）</a:t>
            </a:r>
            <a:endParaRPr lang="en-US" altLang="ja-JP" sz="2400" b="1" dirty="0">
              <a:latin typeface="+mn-ea"/>
            </a:endParaRPr>
          </a:p>
          <a:p>
            <a:r>
              <a:rPr kumimoji="1" lang="ja-JP" altLang="en-US" sz="2400" b="1" dirty="0">
                <a:latin typeface="+mn-ea"/>
              </a:rPr>
              <a:t>・マスクは感染対策のため、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部屋ではなく廊下のゴミ箱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に捨てます。</a:t>
            </a:r>
            <a:endParaRPr lang="en-US" altLang="ja-JP" sz="2400" b="1" dirty="0">
              <a:latin typeface="+mn-ea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22E63AE-58B4-575D-DF34-83C997063509}"/>
              </a:ext>
            </a:extLst>
          </p:cNvPr>
          <p:cNvSpPr txBox="1">
            <a:spLocks/>
          </p:cNvSpPr>
          <p:nvPr/>
        </p:nvSpPr>
        <p:spPr>
          <a:xfrm>
            <a:off x="0" y="116146"/>
            <a:ext cx="8172488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8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宿泊部屋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17F012-F43B-4D46-903E-6D55C84B30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568" y="339502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163E52-71DF-7C3D-FB93-484359123B23}"/>
              </a:ext>
            </a:extLst>
          </p:cNvPr>
          <p:cNvSpPr txBox="1"/>
          <p:nvPr/>
        </p:nvSpPr>
        <p:spPr>
          <a:xfrm>
            <a:off x="107504" y="915566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n-ea"/>
              </a:rPr>
              <a:t>・客室のフロアに</a:t>
            </a:r>
            <a:endParaRPr kumimoji="1"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給水タンクが</a:t>
            </a:r>
            <a:endParaRPr lang="en-US" altLang="ja-JP" sz="2800" b="1" dirty="0">
              <a:latin typeface="+mn-ea"/>
            </a:endParaRPr>
          </a:p>
          <a:p>
            <a:r>
              <a:rPr kumimoji="1" lang="ja-JP" altLang="en-US" sz="2800" b="1" dirty="0">
                <a:latin typeface="+mn-ea"/>
              </a:rPr>
              <a:t>　用意されてい</a:t>
            </a:r>
            <a:endParaRPr kumimoji="1"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</a:t>
            </a:r>
            <a:r>
              <a:rPr kumimoji="1" lang="ja-JP" altLang="en-US" sz="2800" b="1" dirty="0">
                <a:latin typeface="+mn-ea"/>
              </a:rPr>
              <a:t>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AD65D0-0695-9EBD-3264-494242C706F7}"/>
              </a:ext>
            </a:extLst>
          </p:cNvPr>
          <p:cNvSpPr txBox="1"/>
          <p:nvPr/>
        </p:nvSpPr>
        <p:spPr>
          <a:xfrm>
            <a:off x="133148" y="2787774"/>
            <a:ext cx="2863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・配布した紙コッ</a:t>
            </a:r>
            <a:endParaRPr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プを使用して</a:t>
            </a:r>
            <a:endParaRPr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宿舎内で水分</a:t>
            </a:r>
            <a:endParaRPr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補給します。</a:t>
            </a:r>
            <a:endParaRPr lang="en-US" altLang="ja-JP" sz="2800" b="1" dirty="0">
              <a:latin typeface="+mn-ea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22E63AE-58B4-575D-DF34-83C997063509}"/>
              </a:ext>
            </a:extLst>
          </p:cNvPr>
          <p:cNvSpPr txBox="1">
            <a:spLocks/>
          </p:cNvSpPr>
          <p:nvPr/>
        </p:nvSpPr>
        <p:spPr>
          <a:xfrm>
            <a:off x="0" y="116146"/>
            <a:ext cx="8172488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8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水分補給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B035CF-BD51-4C63-B918-CC7F71B9E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136" y="555526"/>
            <a:ext cx="5145926" cy="40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0" y="150561"/>
            <a:ext cx="3059832" cy="119705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660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乾燥室</a:t>
            </a:r>
            <a:endParaRPr lang="ja-JP" altLang="en-US" sz="6600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7B69CA-F4D9-B944-1926-129B8CDF1D94}"/>
              </a:ext>
            </a:extLst>
          </p:cNvPr>
          <p:cNvSpPr txBox="1"/>
          <p:nvPr/>
        </p:nvSpPr>
        <p:spPr>
          <a:xfrm>
            <a:off x="152890" y="1210378"/>
            <a:ext cx="4635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・昼食を食べたら、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</a:t>
            </a:r>
            <a:r>
              <a:rPr kumimoji="1" lang="ja-JP" altLang="en-US" sz="2400" b="1" dirty="0">
                <a:latin typeface="+mn-ea"/>
              </a:rPr>
              <a:t>ウェアに着替え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</a:t>
            </a:r>
            <a:r>
              <a:rPr kumimoji="1" lang="ja-JP" altLang="en-US" sz="2400" b="1" dirty="0">
                <a:latin typeface="+mn-ea"/>
              </a:rPr>
              <a:t>乾燥室へ向かい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</a:t>
            </a:r>
            <a:r>
              <a:rPr kumimoji="1" lang="ja-JP" altLang="en-US" sz="2400" b="1" dirty="0">
                <a:latin typeface="+mn-ea"/>
              </a:rPr>
              <a:t>ます。</a:t>
            </a:r>
            <a:endParaRPr kumimoji="1" lang="en-US" altLang="ja-JP" sz="2400" b="1" dirty="0">
              <a:latin typeface="+mn-ea"/>
            </a:endParaRPr>
          </a:p>
          <a:p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・スキーブーツに</a:t>
            </a:r>
            <a:endParaRPr lang="en-US" altLang="ja-JP" sz="2400" b="1" dirty="0">
              <a:latin typeface="+mn-ea"/>
            </a:endParaRPr>
          </a:p>
          <a:p>
            <a:r>
              <a:rPr kumimoji="1" lang="ja-JP" altLang="en-US" sz="2400" b="1" dirty="0">
                <a:latin typeface="+mn-ea"/>
              </a:rPr>
              <a:t>　履き替えたら、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</a:t>
            </a:r>
            <a:r>
              <a:rPr kumimoji="1" lang="ja-JP" altLang="en-US" sz="2400" b="1" dirty="0">
                <a:latin typeface="+mn-ea"/>
              </a:rPr>
              <a:t>ゲレンデへ進みます。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736E1F1-E0AC-41FE-B222-CDE2A26E9F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088" y="267494"/>
            <a:ext cx="5628518" cy="42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7"/>
          <p:cNvSpPr txBox="1">
            <a:spLocks/>
          </p:cNvSpPr>
          <p:nvPr/>
        </p:nvSpPr>
        <p:spPr>
          <a:xfrm>
            <a:off x="29384" y="4286964"/>
            <a:ext cx="5453931" cy="55877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800" b="1" dirty="0"/>
              <a:t>宿舎の目の前がゲレンデです。</a:t>
            </a:r>
            <a:endParaRPr lang="en-US" altLang="ja-JP" sz="2800" b="1" dirty="0"/>
          </a:p>
          <a:p>
            <a:pPr marL="45720" indent="0">
              <a:buNone/>
            </a:pPr>
            <a:endParaRPr lang="ja-JP" altLang="en-US" sz="36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B04989-516B-83DE-A48F-FCDFC0B5C6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23477"/>
            <a:ext cx="3816424" cy="4906831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rot="14674641">
            <a:off x="5244057" y="3421644"/>
            <a:ext cx="216023" cy="1465277"/>
          </a:xfrm>
          <a:prstGeom prst="downArrow">
            <a:avLst>
              <a:gd name="adj1" fmla="val 50000"/>
              <a:gd name="adj2" fmla="val 97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0A85434B-630A-8645-23A6-C48CE88AC373}"/>
              </a:ext>
            </a:extLst>
          </p:cNvPr>
          <p:cNvSpPr txBox="1">
            <a:spLocks/>
          </p:cNvSpPr>
          <p:nvPr/>
        </p:nvSpPr>
        <p:spPr>
          <a:xfrm>
            <a:off x="498828" y="555526"/>
            <a:ext cx="4248472" cy="26642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3600" b="1" dirty="0"/>
              <a:t>班のレベルに合わせたコースを滑ります。</a:t>
            </a:r>
            <a:endParaRPr lang="en-US" altLang="ja-JP" sz="3600" b="1" dirty="0"/>
          </a:p>
          <a:p>
            <a:pPr marL="45720" indent="0">
              <a:buNone/>
            </a:pPr>
            <a:endParaRPr lang="ja-JP" altLang="en-US" sz="3600" b="1" dirty="0"/>
          </a:p>
        </p:txBody>
      </p:sp>
      <p:sp>
        <p:nvSpPr>
          <p:cNvPr id="8" name="下矢印 3">
            <a:extLst>
              <a:ext uri="{FF2B5EF4-FFF2-40B4-BE49-F238E27FC236}">
                <a16:creationId xmlns:a16="http://schemas.microsoft.com/office/drawing/2014/main" id="{B27AC516-D591-644C-2BB0-B7C4C71AF3F7}"/>
              </a:ext>
            </a:extLst>
          </p:cNvPr>
          <p:cNvSpPr/>
          <p:nvPr/>
        </p:nvSpPr>
        <p:spPr>
          <a:xfrm rot="16200000">
            <a:off x="5467830" y="479247"/>
            <a:ext cx="180019" cy="1628720"/>
          </a:xfrm>
          <a:prstGeom prst="downArrow">
            <a:avLst>
              <a:gd name="adj1" fmla="val 50000"/>
              <a:gd name="adj2" fmla="val 97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下矢印 3">
            <a:extLst>
              <a:ext uri="{FF2B5EF4-FFF2-40B4-BE49-F238E27FC236}">
                <a16:creationId xmlns:a16="http://schemas.microsoft.com/office/drawing/2014/main" id="{AA112DA4-EFE9-59D6-6F9C-3BD858CF4480}"/>
              </a:ext>
            </a:extLst>
          </p:cNvPr>
          <p:cNvSpPr/>
          <p:nvPr/>
        </p:nvSpPr>
        <p:spPr>
          <a:xfrm rot="17016727">
            <a:off x="5933214" y="419453"/>
            <a:ext cx="177303" cy="2792422"/>
          </a:xfrm>
          <a:prstGeom prst="downArrow">
            <a:avLst>
              <a:gd name="adj1" fmla="val 50000"/>
              <a:gd name="adj2" fmla="val 97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2FC89A4-E7FD-423D-B79C-3728FAFE57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42" y="1807811"/>
            <a:ext cx="3600479" cy="23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5472606" cy="85725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スキー講習開始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F544007-505C-90D3-DDCF-F06B2CD743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122682"/>
            <a:ext cx="7560840" cy="3897340"/>
          </a:xfrm>
        </p:spPr>
      </p:pic>
    </p:spTree>
    <p:extLst>
      <p:ext uri="{BB962C8B-B14F-4D97-AF65-F5344CB8AC3E}">
        <p14:creationId xmlns:p14="http://schemas.microsoft.com/office/powerpoint/2010/main" val="112062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4"/>
          <p:cNvSpPr txBox="1">
            <a:spLocks/>
          </p:cNvSpPr>
          <p:nvPr/>
        </p:nvSpPr>
        <p:spPr>
          <a:xfrm>
            <a:off x="107504" y="872620"/>
            <a:ext cx="3283382" cy="4003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/>
              <a:t>・１０人程度の班になり</a:t>
            </a:r>
            <a:endParaRPr lang="en-US" altLang="ja-JP" sz="2400" b="1" dirty="0"/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ます。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・インストラクターが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ブーツの履き方から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レクチャーしてくれます。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・講習時間は</a:t>
            </a:r>
            <a:r>
              <a:rPr lang="en-US" altLang="ja-JP" sz="2400" b="1" dirty="0">
                <a:solidFill>
                  <a:schemeClr val="tx1"/>
                </a:solidFill>
              </a:rPr>
              <a:t>150</a:t>
            </a:r>
            <a:r>
              <a:rPr lang="ja-JP" altLang="en-US" sz="2400" b="1" dirty="0">
                <a:solidFill>
                  <a:schemeClr val="tx1"/>
                </a:solidFill>
              </a:rPr>
              <a:t>分です。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6024" y="123478"/>
            <a:ext cx="8676456" cy="7491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3600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インストラクターの指示に従って行動！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D3D514-FBE3-01ED-FB04-2FF2B0735E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438" y="1013193"/>
            <a:ext cx="5143042" cy="37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CEB1236-D01B-3C62-2D92-09B7C2BF43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/>
        </p:blipFill>
        <p:spPr>
          <a:xfrm>
            <a:off x="207413" y="225202"/>
            <a:ext cx="4940652" cy="1946317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898D0E2-2CDF-9B3B-80BE-23A9946BD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2348727"/>
            <a:ext cx="4464043" cy="22120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545ED12-0F4C-8D1A-6251-187E6651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4083918"/>
            <a:ext cx="6512511" cy="85725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i="1" dirty="0"/>
              <a:t>貴重な経験を！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FAC487-19DC-4A3D-AC1C-C368FB3608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31" y="2351182"/>
            <a:ext cx="3905155" cy="22096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DBEAA2-CC46-4443-924E-E0552F9D57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79" y="225202"/>
            <a:ext cx="3455931" cy="19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D632CB1-CF42-4F15-A44B-8B44C529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95" y="480060"/>
            <a:ext cx="7639811" cy="939546"/>
          </a:xfrm>
        </p:spPr>
        <p:txBody>
          <a:bodyPr/>
          <a:lstStyle/>
          <a:p>
            <a:pPr algn="ctr"/>
            <a:r>
              <a:rPr lang="ja-JP" altLang="en-US" sz="3000" dirty="0">
                <a:latin typeface="+mn-ea"/>
                <a:ea typeface="+mn-ea"/>
              </a:rPr>
              <a:t>新型コロナウイルス感染症対策について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919B1222-5848-4FAC-A0DA-1574E3CA19EF}"/>
              </a:ext>
            </a:extLst>
          </p:cNvPr>
          <p:cNvSpPr txBox="1">
            <a:spLocks/>
          </p:cNvSpPr>
          <p:nvPr/>
        </p:nvSpPr>
        <p:spPr bwMode="gray">
          <a:xfrm>
            <a:off x="539552" y="1248156"/>
            <a:ext cx="8881110" cy="34152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・</a:t>
            </a: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可能な限り（</a:t>
            </a: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バス内、ホテル内</a:t>
            </a: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等）は全員</a:t>
            </a: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マスクを着用し、</a:t>
            </a:r>
            <a:endParaRPr lang="en-US" altLang="ja-JP" sz="2400" b="1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　行動</a:t>
            </a: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時は手指消毒を行います</a:t>
            </a:r>
            <a:endParaRPr lang="en-US" altLang="ja-JP" sz="2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・</a:t>
            </a: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食事はアクリルボードで対面を区切った状態で、座席が配置</a:t>
            </a:r>
            <a:endParaRPr lang="en-US" altLang="ja-JP" sz="2400" b="1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　されています。</a:t>
            </a:r>
            <a:endParaRPr lang="en-US" altLang="ja-JP" sz="2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33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61556" y="34432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講習が終了したら</a:t>
            </a:r>
            <a:r>
              <a:rPr lang="en-US" altLang="ja-JP" sz="2400" dirty="0">
                <a:latin typeface="+mj-ea"/>
                <a:ea typeface="+mj-ea"/>
              </a:rPr>
              <a:t>…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2209293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食事会場で夕食</a:t>
            </a:r>
          </a:p>
        </p:txBody>
      </p:sp>
      <p:sp>
        <p:nvSpPr>
          <p:cNvPr id="5" name="右矢印 4"/>
          <p:cNvSpPr/>
          <p:nvPr/>
        </p:nvSpPr>
        <p:spPr>
          <a:xfrm rot="5400000">
            <a:off x="4150607" y="786049"/>
            <a:ext cx="306958" cy="56843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 rot="5400000">
            <a:off x="4163577" y="2622360"/>
            <a:ext cx="323764" cy="54162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39934" y="400008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j-ea"/>
                <a:ea typeface="+mj-ea"/>
              </a:rPr>
              <a:t>部屋で就寝の準備</a:t>
            </a:r>
            <a:endParaRPr kumimoji="1" lang="en-US" altLang="ja-JP" sz="2400" b="1" dirty="0">
              <a:latin typeface="+mj-ea"/>
              <a:ea typeface="+mj-ea"/>
            </a:endParaRPr>
          </a:p>
          <a:p>
            <a:r>
              <a:rPr kumimoji="1" lang="ja-JP" altLang="en-US" sz="2400" b="1">
                <a:latin typeface="+mj-ea"/>
                <a:ea typeface="+mj-ea"/>
              </a:rPr>
              <a:t>  （</a:t>
            </a:r>
            <a:r>
              <a:rPr kumimoji="1" lang="en-US" altLang="ja-JP" sz="2400" b="1">
                <a:latin typeface="+mj-ea"/>
                <a:ea typeface="+mj-ea"/>
              </a:rPr>
              <a:t>22</a:t>
            </a:r>
            <a:r>
              <a:rPr kumimoji="1" lang="ja-JP" altLang="en-US" sz="2400" b="1">
                <a:latin typeface="+mj-ea"/>
                <a:ea typeface="+mj-ea"/>
              </a:rPr>
              <a:t>時消灯</a:t>
            </a:r>
            <a:r>
              <a:rPr kumimoji="1" lang="ja-JP" altLang="en-US" sz="24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9712" y="1258420"/>
            <a:ext cx="480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部屋</a:t>
            </a:r>
            <a:r>
              <a:rPr lang="ja-JP" altLang="en-US" sz="2400" dirty="0">
                <a:latin typeface="+mj-ea"/>
                <a:ea typeface="+mj-ea"/>
              </a:rPr>
              <a:t>でウェアを脱ぎ順番に</a:t>
            </a:r>
            <a:r>
              <a:rPr kumimoji="1" lang="ja-JP" altLang="en-US" sz="2400" dirty="0">
                <a:latin typeface="+mj-ea"/>
                <a:ea typeface="+mj-ea"/>
              </a:rPr>
              <a:t>入浴</a:t>
            </a:r>
            <a:endParaRPr kumimoji="1" lang="en-US" altLang="ja-JP" sz="2400" dirty="0">
              <a:latin typeface="+mj-ea"/>
              <a:ea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6FACBD-E16C-48B9-A1F6-4012A7A7BB01}"/>
              </a:ext>
            </a:extLst>
          </p:cNvPr>
          <p:cNvSpPr txBox="1"/>
          <p:nvPr/>
        </p:nvSpPr>
        <p:spPr>
          <a:xfrm>
            <a:off x="2842536" y="3080616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レク会場で全体レク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4" name="右矢印 4">
            <a:extLst>
              <a:ext uri="{FF2B5EF4-FFF2-40B4-BE49-F238E27FC236}">
                <a16:creationId xmlns:a16="http://schemas.microsoft.com/office/drawing/2014/main" id="{EE987EAF-6DC8-BC95-3ED3-B2BFCEFDAAF2}"/>
              </a:ext>
            </a:extLst>
          </p:cNvPr>
          <p:cNvSpPr/>
          <p:nvPr/>
        </p:nvSpPr>
        <p:spPr>
          <a:xfrm rot="5400000">
            <a:off x="4171981" y="1724894"/>
            <a:ext cx="306958" cy="56843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右矢印 15">
            <a:extLst>
              <a:ext uri="{FF2B5EF4-FFF2-40B4-BE49-F238E27FC236}">
                <a16:creationId xmlns:a16="http://schemas.microsoft.com/office/drawing/2014/main" id="{70EF1943-CAA4-086A-A507-2E2628D17B70}"/>
              </a:ext>
            </a:extLst>
          </p:cNvPr>
          <p:cNvSpPr/>
          <p:nvPr/>
        </p:nvSpPr>
        <p:spPr>
          <a:xfrm rot="5400000">
            <a:off x="4185388" y="3470395"/>
            <a:ext cx="306960" cy="54162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06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22" grpId="0"/>
      <p:bldP spid="17" grpId="0"/>
      <p:bldP spid="3" grpId="0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163E52-71DF-7C3D-FB93-484359123B23}"/>
              </a:ext>
            </a:extLst>
          </p:cNvPr>
          <p:cNvSpPr txBox="1"/>
          <p:nvPr/>
        </p:nvSpPr>
        <p:spPr>
          <a:xfrm>
            <a:off x="188509" y="1052291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n-ea"/>
              </a:rPr>
              <a:t>・アクリル板で</a:t>
            </a:r>
            <a:endParaRPr kumimoji="1"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</a:t>
            </a:r>
            <a:r>
              <a:rPr kumimoji="1" lang="ja-JP" altLang="en-US" sz="2800" b="1" dirty="0">
                <a:latin typeface="+mn-ea"/>
              </a:rPr>
              <a:t>仕切られた</a:t>
            </a:r>
            <a:endParaRPr kumimoji="1"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</a:t>
            </a:r>
            <a:r>
              <a:rPr kumimoji="1" lang="ja-JP" altLang="en-US" sz="2800" b="1" dirty="0">
                <a:latin typeface="+mn-ea"/>
              </a:rPr>
              <a:t>テーブル席で</a:t>
            </a:r>
            <a:endParaRPr kumimoji="1"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</a:t>
            </a:r>
            <a:r>
              <a:rPr kumimoji="1" lang="ja-JP" altLang="en-US" sz="2800" b="1" dirty="0">
                <a:latin typeface="+mn-ea"/>
              </a:rPr>
              <a:t>食事をとります。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AD65D0-0695-9EBD-3264-494242C706F7}"/>
              </a:ext>
            </a:extLst>
          </p:cNvPr>
          <p:cNvSpPr txBox="1"/>
          <p:nvPr/>
        </p:nvSpPr>
        <p:spPr>
          <a:xfrm>
            <a:off x="196430" y="3073936"/>
            <a:ext cx="2863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n-ea"/>
              </a:rPr>
              <a:t>・アレルギー対応</a:t>
            </a:r>
            <a:endParaRPr kumimoji="1"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については</a:t>
            </a:r>
            <a:endParaRPr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後日プリントを</a:t>
            </a:r>
            <a:endParaRPr lang="en-US" altLang="ja-JP" sz="2800" b="1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　配布します。</a:t>
            </a:r>
            <a:endParaRPr kumimoji="1" lang="en-US" altLang="ja-JP" sz="2800" b="1" dirty="0">
              <a:latin typeface="+mn-ea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22E63AE-58B4-575D-DF34-83C997063509}"/>
              </a:ext>
            </a:extLst>
          </p:cNvPr>
          <p:cNvSpPr txBox="1">
            <a:spLocks/>
          </p:cNvSpPr>
          <p:nvPr/>
        </p:nvSpPr>
        <p:spPr>
          <a:xfrm>
            <a:off x="0" y="116146"/>
            <a:ext cx="8172488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8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食事会場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DF6AF0-857E-464B-93E5-739D21CD79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3321" y="150446"/>
            <a:ext cx="5864329" cy="45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F1C46FE-A4CE-2FAF-3F51-A5FB0179EB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559" y="633392"/>
            <a:ext cx="4718421" cy="3499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9F9AC985-8C14-DF7D-8DC3-C78E43D1C66A}"/>
              </a:ext>
            </a:extLst>
          </p:cNvPr>
          <p:cNvSpPr txBox="1">
            <a:spLocks/>
          </p:cNvSpPr>
          <p:nvPr/>
        </p:nvSpPr>
        <p:spPr>
          <a:xfrm>
            <a:off x="211020" y="191820"/>
            <a:ext cx="8172488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8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水筒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5915BD-058F-E5E6-4CE1-C34342E6F62E}"/>
              </a:ext>
            </a:extLst>
          </p:cNvPr>
          <p:cNvSpPr txBox="1"/>
          <p:nvPr/>
        </p:nvSpPr>
        <p:spPr>
          <a:xfrm>
            <a:off x="231548" y="1124258"/>
            <a:ext cx="48374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・夕食時に水筒を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kumimoji="1" lang="ja-JP" altLang="en-US" sz="2400" dirty="0">
                <a:latin typeface="+mj-ea"/>
                <a:ea typeface="+mj-ea"/>
              </a:rPr>
              <a:t>空にして</a:t>
            </a:r>
            <a:r>
              <a:rPr lang="ja-JP" altLang="en-US" sz="2400" dirty="0">
                <a:latin typeface="+mj-ea"/>
                <a:ea typeface="+mj-ea"/>
              </a:rPr>
              <a:t>食事会場へ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持っていきます。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・２日目の昼食時に、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お茶を</a:t>
            </a:r>
            <a:r>
              <a:rPr kumimoji="1" lang="ja-JP" altLang="en-US" sz="2400" dirty="0">
                <a:latin typeface="+mj-ea"/>
                <a:ea typeface="+mj-ea"/>
              </a:rPr>
              <a:t>補充して返却され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kumimoji="1" lang="ja-JP" altLang="en-US" sz="2400" dirty="0">
                <a:latin typeface="+mj-ea"/>
                <a:ea typeface="+mj-ea"/>
              </a:rPr>
              <a:t>ます。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・必ず記名しておいて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2910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163E52-71DF-7C3D-FB93-484359123B23}"/>
              </a:ext>
            </a:extLst>
          </p:cNvPr>
          <p:cNvSpPr txBox="1"/>
          <p:nvPr/>
        </p:nvSpPr>
        <p:spPr>
          <a:xfrm>
            <a:off x="188508" y="1018346"/>
            <a:ext cx="3735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・</a:t>
            </a:r>
            <a:r>
              <a:rPr lang="ja-JP" altLang="en-US" sz="2400" b="1" dirty="0">
                <a:latin typeface="+mn-ea"/>
              </a:rPr>
              <a:t>２０分交代で</a:t>
            </a:r>
            <a:r>
              <a:rPr kumimoji="1" lang="ja-JP" altLang="en-US" sz="2400" b="1" dirty="0">
                <a:latin typeface="+mn-ea"/>
              </a:rPr>
              <a:t>入浴します。</a:t>
            </a:r>
            <a:endParaRPr lang="en-US" altLang="ja-JP" sz="2400" b="1" dirty="0">
              <a:latin typeface="+mn-ea"/>
            </a:endParaRPr>
          </a:p>
          <a:p>
            <a:r>
              <a:rPr kumimoji="1" lang="ja-JP" altLang="en-US" sz="2400" b="1" dirty="0">
                <a:latin typeface="+mn-ea"/>
              </a:rPr>
              <a:t>・入れ替え時に</a:t>
            </a:r>
            <a:r>
              <a:rPr lang="ja-JP" altLang="en-US" sz="2400" b="1" dirty="0">
                <a:latin typeface="+mn-ea"/>
              </a:rPr>
              <a:t>脱衣カゴを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消毒</a:t>
            </a:r>
            <a:r>
              <a:rPr kumimoji="1" lang="ja-JP" altLang="en-US" sz="2400" b="1" dirty="0">
                <a:latin typeface="+mn-ea"/>
              </a:rPr>
              <a:t>します。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・ドライヤーは</a:t>
            </a:r>
            <a:r>
              <a:rPr kumimoji="1" lang="ja-JP" altLang="en-US" sz="2400" b="1" dirty="0">
                <a:latin typeface="+mn-ea"/>
              </a:rPr>
              <a:t>ありません。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必要な場合は部屋で１名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持って来てもらいます。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・シャンプー、リンス、ボディ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ソープがあります。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・持ち物に記名を忘れずに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お願いします。</a:t>
            </a:r>
            <a:endParaRPr lang="en-US" altLang="ja-JP" sz="2400" b="1" dirty="0">
              <a:latin typeface="+mn-ea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22E63AE-58B4-575D-DF34-83C997063509}"/>
              </a:ext>
            </a:extLst>
          </p:cNvPr>
          <p:cNvSpPr txBox="1">
            <a:spLocks/>
          </p:cNvSpPr>
          <p:nvPr/>
        </p:nvSpPr>
        <p:spPr>
          <a:xfrm>
            <a:off x="0" y="116146"/>
            <a:ext cx="8172488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8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お風呂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0EFBF2-D63F-438B-9036-103522D12E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16146"/>
            <a:ext cx="3429000" cy="25717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144B7D9-C980-40BA-BCEE-C291BD65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698" y="2356947"/>
            <a:ext cx="3861048" cy="24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B9C61B-B8AD-B490-BF13-B6B3027F31A0}"/>
              </a:ext>
            </a:extLst>
          </p:cNvPr>
          <p:cNvSpPr txBox="1"/>
          <p:nvPr/>
        </p:nvSpPr>
        <p:spPr>
          <a:xfrm>
            <a:off x="37676" y="1165768"/>
            <a:ext cx="4837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・文化委員が中心となって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全員での夜レクレーショ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ンを</a:t>
            </a:r>
            <a:r>
              <a:rPr kumimoji="1" lang="ja-JP" altLang="en-US" sz="2400" dirty="0">
                <a:latin typeface="+mj-ea"/>
                <a:ea typeface="+mj-ea"/>
              </a:rPr>
              <a:t>行います。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・当日は仕切りがなくなり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ます。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・２日目の荷物置き</a:t>
            </a:r>
            <a:r>
              <a:rPr kumimoji="1" lang="ja-JP" altLang="en-US" sz="2400" dirty="0">
                <a:latin typeface="+mj-ea"/>
                <a:ea typeface="+mj-ea"/>
              </a:rPr>
              <a:t>場にも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kumimoji="1" lang="ja-JP" altLang="en-US" sz="2400" dirty="0">
                <a:latin typeface="+mj-ea"/>
                <a:ea typeface="+mj-ea"/>
              </a:rPr>
              <a:t>なります。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D8B25C0-E97A-B644-6B48-A84FFEF0F58A}"/>
              </a:ext>
            </a:extLst>
          </p:cNvPr>
          <p:cNvSpPr txBox="1">
            <a:spLocks/>
          </p:cNvSpPr>
          <p:nvPr/>
        </p:nvSpPr>
        <p:spPr>
          <a:xfrm>
            <a:off x="0" y="116146"/>
            <a:ext cx="8172488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8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全体レク会場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67195C-A03B-4177-A3DE-2986A7CE5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5485"/>
            <a:ext cx="4337720" cy="47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0" y="150561"/>
            <a:ext cx="6774152" cy="10714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0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２日目は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8201" y="885763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各自の部屋でウェアに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　　　　　</a:t>
            </a:r>
            <a:r>
              <a:rPr kumimoji="1" lang="ja-JP" altLang="en-US" sz="2400" dirty="0">
                <a:latin typeface="+mj-ea"/>
                <a:ea typeface="+mj-ea"/>
              </a:rPr>
              <a:t>着替える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251" y="1965797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乾燥室</a:t>
            </a:r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でブーツに履き替え</a:t>
            </a:r>
            <a:endParaRPr kumimoji="1"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ゲレンデへ</a:t>
            </a:r>
          </a:p>
        </p:txBody>
      </p:sp>
      <p:sp>
        <p:nvSpPr>
          <p:cNvPr id="5" name="右矢印 4"/>
          <p:cNvSpPr/>
          <p:nvPr/>
        </p:nvSpPr>
        <p:spPr>
          <a:xfrm>
            <a:off x="4067944" y="1190791"/>
            <a:ext cx="720080" cy="32810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4740770" y="2264404"/>
            <a:ext cx="720080" cy="32810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460850" y="1774601"/>
            <a:ext cx="3683150" cy="1373213"/>
            <a:chOff x="5460850" y="1518894"/>
            <a:chExt cx="3683150" cy="1373213"/>
          </a:xfrm>
        </p:grpSpPr>
        <p:sp>
          <p:nvSpPr>
            <p:cNvPr id="19" name="爆発 1 18"/>
            <p:cNvSpPr/>
            <p:nvPr/>
          </p:nvSpPr>
          <p:spPr>
            <a:xfrm>
              <a:off x="5460850" y="1518894"/>
              <a:ext cx="3683150" cy="1373213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062807" y="1880360"/>
              <a:ext cx="274909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rgbClr val="FFC000"/>
                  </a:solidFill>
                </a:rPr>
                <a:t>講習スタート！</a:t>
              </a:r>
              <a:endParaRPr kumimoji="1" lang="ja-JP" altLang="en-US" sz="3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1" name="下矢印 20"/>
          <p:cNvSpPr/>
          <p:nvPr/>
        </p:nvSpPr>
        <p:spPr>
          <a:xfrm>
            <a:off x="3872376" y="2726496"/>
            <a:ext cx="864096" cy="86409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5907" y="3078884"/>
            <a:ext cx="363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j-ea"/>
                <a:ea typeface="+mj-ea"/>
              </a:rPr>
              <a:t>講習が終わったら</a:t>
            </a:r>
            <a:r>
              <a:rPr kumimoji="1" lang="en-US" altLang="ja-JP" sz="2400" b="1" dirty="0">
                <a:latin typeface="+mj-ea"/>
                <a:ea typeface="+mj-ea"/>
              </a:rPr>
              <a:t>……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76189" y="62231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荷物をまとめて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>
                <a:latin typeface="+mj-ea"/>
                <a:ea typeface="+mj-ea"/>
              </a:rPr>
              <a:t>男女別に大広間へ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荷物を運ぶ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6764" y="3737801"/>
            <a:ext cx="7881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荷物を置いている</a:t>
            </a:r>
            <a:r>
              <a:rPr kumimoji="1" lang="ja-JP" altLang="en-US" sz="2400" dirty="0">
                <a:latin typeface="+mj-ea"/>
                <a:ea typeface="+mj-ea"/>
              </a:rPr>
              <a:t>大広間</a:t>
            </a:r>
            <a:r>
              <a:rPr lang="ja-JP" altLang="en-US" sz="2400" dirty="0">
                <a:latin typeface="+mj-ea"/>
                <a:ea typeface="+mj-ea"/>
              </a:rPr>
              <a:t>で着替え、ウェアを元の袋へ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入れて返却</a:t>
            </a:r>
            <a:r>
              <a:rPr lang="ja-JP" altLang="en-US" sz="2400" dirty="0">
                <a:latin typeface="+mj-ea"/>
                <a:ea typeface="+mj-ea"/>
              </a:rPr>
              <a:t>。その後食事会場で昼食へ。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ja-JP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78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 animBg="1"/>
      <p:bldP spid="16" grpId="0" animBg="1"/>
      <p:bldP spid="21" grpId="0" animBg="1"/>
      <p:bldP spid="22" grpId="0"/>
      <p:bldP spid="17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07505" y="1203598"/>
            <a:ext cx="3024336" cy="3939902"/>
          </a:xfrm>
        </p:spPr>
        <p:txBody>
          <a:bodyPr>
            <a:normAutofit/>
          </a:bodyPr>
          <a:lstStyle/>
          <a:p>
            <a:pPr algn="ctr"/>
            <a:r>
              <a:rPr lang="ja-JP" altLang="en-US" b="1" dirty="0"/>
              <a:t>郡上ヴァカンス村</a:t>
            </a:r>
            <a:endParaRPr lang="en-US" altLang="ja-JP" b="1" dirty="0"/>
          </a:p>
          <a:p>
            <a:pPr algn="ctr"/>
            <a:r>
              <a:rPr lang="ja-JP" altLang="en-US" b="1" dirty="0"/>
              <a:t>スキー場</a:t>
            </a:r>
            <a:endParaRPr lang="en-US" altLang="ja-JP" b="1" dirty="0"/>
          </a:p>
          <a:p>
            <a:pPr algn="ctr"/>
            <a:endParaRPr lang="en-US" altLang="ja-JP" sz="300" b="1" dirty="0"/>
          </a:p>
          <a:p>
            <a:pPr algn="ctr">
              <a:lnSpc>
                <a:spcPct val="200000"/>
              </a:lnSpc>
            </a:pPr>
            <a:r>
              <a:rPr lang="ja-JP" altLang="en-US" b="1" dirty="0"/>
              <a:t>関</a:t>
            </a:r>
            <a:r>
              <a:rPr lang="en-US" altLang="ja-JP" b="1" dirty="0"/>
              <a:t>SA</a:t>
            </a:r>
          </a:p>
          <a:p>
            <a:pPr algn="ctr">
              <a:lnSpc>
                <a:spcPct val="200000"/>
              </a:lnSpc>
            </a:pPr>
            <a:r>
              <a:rPr lang="ja-JP" altLang="en-US" b="1"/>
              <a:t>草津</a:t>
            </a:r>
            <a:r>
              <a:rPr lang="en-US" altLang="ja-JP" b="1" dirty="0"/>
              <a:t>P</a:t>
            </a:r>
            <a:r>
              <a:rPr lang="en-US" altLang="ja-JP" b="1"/>
              <a:t>A</a:t>
            </a:r>
            <a:endParaRPr lang="en-US" altLang="ja-JP" b="1" dirty="0"/>
          </a:p>
          <a:p>
            <a:pPr algn="ctr">
              <a:lnSpc>
                <a:spcPct val="200000"/>
              </a:lnSpc>
            </a:pPr>
            <a:endParaRPr lang="en-US" altLang="ja-JP" sz="500" b="1" dirty="0"/>
          </a:p>
          <a:p>
            <a:pPr algn="ctr"/>
            <a:r>
              <a:rPr lang="ja-JP" altLang="en-US" b="1" dirty="0"/>
              <a:t>新道</a:t>
            </a:r>
            <a:endParaRPr lang="en-US" altLang="ja-JP" b="1" dirty="0"/>
          </a:p>
          <a:p>
            <a:pPr algn="ctr"/>
            <a:r>
              <a:rPr lang="ja-JP" altLang="en-US" b="1" dirty="0"/>
              <a:t>（</a:t>
            </a:r>
            <a:r>
              <a:rPr lang="en-US" altLang="ja-JP" b="1" dirty="0"/>
              <a:t>17:30</a:t>
            </a:r>
            <a:r>
              <a:rPr lang="ja-JP" altLang="en-US" b="1" dirty="0"/>
              <a:t>頃到着予定）</a:t>
            </a:r>
            <a:endParaRPr lang="en-US" altLang="ja-JP" b="1" dirty="0"/>
          </a:p>
          <a:p>
            <a:pPr algn="ctr"/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1372428" y="2037210"/>
            <a:ext cx="360040" cy="31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1386928" y="2840618"/>
            <a:ext cx="360040" cy="31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1372428" y="3610017"/>
            <a:ext cx="360040" cy="31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/>
          <p:cNvCxnSpPr>
            <a:cxnSpLocks/>
          </p:cNvCxnSpPr>
          <p:nvPr/>
        </p:nvCxnSpPr>
        <p:spPr>
          <a:xfrm>
            <a:off x="2013629" y="2571750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タイトル 1"/>
          <p:cNvSpPr txBox="1">
            <a:spLocks/>
          </p:cNvSpPr>
          <p:nvPr/>
        </p:nvSpPr>
        <p:spPr>
          <a:xfrm>
            <a:off x="621129" y="51471"/>
            <a:ext cx="2245516" cy="12163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60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帰り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7944" y="3883750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・トイレ休憩はこの２か所</a:t>
            </a:r>
            <a:r>
              <a:rPr lang="ja-JP" altLang="en-US" sz="2400" dirty="0"/>
              <a:t>です。</a:t>
            </a:r>
            <a:endParaRPr kumimoji="1" lang="en-US" altLang="ja-JP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C1D7F1-38CC-4F41-8A2D-09E1F7B11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401" y="260096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07504" y="997496"/>
            <a:ext cx="8568952" cy="3321007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・１７：</a:t>
            </a:r>
            <a:r>
              <a:rPr lang="ja-JP" altLang="en-US" sz="2400" b="1" dirty="0"/>
              <a:t>３０</a:t>
            </a:r>
            <a:r>
              <a:rPr kumimoji="1" lang="ja-JP" altLang="en-US" sz="2400" b="1" dirty="0"/>
              <a:t>頃の予定です。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（前後する可能性が</a:t>
            </a:r>
            <a:endParaRPr kumimoji="1" lang="en-US" altLang="ja-JP" sz="2400" b="1" dirty="0"/>
          </a:p>
          <a:p>
            <a:r>
              <a:rPr lang="ja-JP" altLang="en-US" sz="2400" b="1" dirty="0"/>
              <a:t>　　　　　　　　</a:t>
            </a:r>
            <a:r>
              <a:rPr kumimoji="1" lang="ja-JP" altLang="en-US" sz="2400" b="1" dirty="0"/>
              <a:t>あります。）</a:t>
            </a:r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lang="en-US" altLang="ja-JP" sz="2800" b="1" dirty="0">
                <a:solidFill>
                  <a:srgbClr val="FF0000"/>
                </a:solidFill>
              </a:rPr>
              <a:t>※</a:t>
            </a:r>
            <a:r>
              <a:rPr lang="ja-JP" altLang="en-US" sz="2800" b="1" dirty="0">
                <a:solidFill>
                  <a:srgbClr val="FF0000"/>
                </a:solidFill>
              </a:rPr>
              <a:t>保護者の方へ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2800" b="1" dirty="0">
                <a:solidFill>
                  <a:srgbClr val="FF0000"/>
                </a:solidFill>
              </a:rPr>
              <a:t>　お車でのお迎えは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ご遠慮ください。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6624736" cy="1071481"/>
          </a:xfrm>
          <a:effectLst/>
        </p:spPr>
        <p:txBody>
          <a:bodyPr/>
          <a:lstStyle/>
          <a:p>
            <a:pPr marL="182880" indent="0">
              <a:buNone/>
            </a:pPr>
            <a:r>
              <a:rPr kumimoji="1" lang="ja-JP" altLang="en-US" sz="44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新道にてバス解散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85A8A7-DE97-EDA4-D162-B5A2276A7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328" y="1176281"/>
            <a:ext cx="5688632" cy="35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115616" y="1491629"/>
            <a:ext cx="7272808" cy="3312368"/>
          </a:xfrm>
        </p:spPr>
        <p:txBody>
          <a:bodyPr>
            <a:noAutofit/>
          </a:bodyPr>
          <a:lstStyle/>
          <a:p>
            <a:r>
              <a:rPr kumimoji="1" lang="ja-JP" altLang="en-US" sz="2800" b="1" dirty="0"/>
              <a:t>２０２３年１月</a:t>
            </a:r>
            <a:r>
              <a:rPr lang="ja-JP" altLang="en-US" sz="2800" b="1" dirty="0"/>
              <a:t>１７</a:t>
            </a:r>
            <a:r>
              <a:rPr kumimoji="1" lang="ja-JP" altLang="en-US" sz="2800" b="1" dirty="0"/>
              <a:t>日まで　</a:t>
            </a:r>
            <a:r>
              <a:rPr kumimoji="1" lang="en-US" altLang="ja-JP" sz="2800" b="1" dirty="0"/>
              <a:t>…</a:t>
            </a:r>
            <a:r>
              <a:rPr kumimoji="1" lang="ja-JP" altLang="en-US" sz="2800" b="1" dirty="0"/>
              <a:t>　</a:t>
            </a:r>
            <a:r>
              <a:rPr lang="ja-JP" altLang="en-US" sz="2800" b="1" dirty="0"/>
              <a:t>かからない</a:t>
            </a:r>
            <a:endParaRPr kumimoji="1" lang="en-US" altLang="ja-JP" sz="2800" b="1" dirty="0"/>
          </a:p>
          <a:p>
            <a:r>
              <a:rPr lang="ja-JP" altLang="en-US" sz="2800" b="1" dirty="0"/>
              <a:t>２０２３年１月３０日まで　</a:t>
            </a:r>
            <a:r>
              <a:rPr lang="en-US" altLang="ja-JP" sz="2800" b="1" dirty="0"/>
              <a:t>…</a:t>
            </a:r>
            <a:r>
              <a:rPr lang="ja-JP" altLang="en-US" sz="2800" b="1" dirty="0"/>
              <a:t>　旅行代金の２０％</a:t>
            </a:r>
            <a:endParaRPr lang="en-US" altLang="ja-JP" sz="2800" b="1" dirty="0"/>
          </a:p>
          <a:p>
            <a:r>
              <a:rPr kumimoji="1" lang="ja-JP" altLang="en-US" sz="2800" b="1" dirty="0"/>
              <a:t>２０２３年２月</a:t>
            </a:r>
            <a:r>
              <a:rPr kumimoji="1" lang="ja-JP" altLang="en-US" sz="2800" b="1"/>
              <a:t>　</a:t>
            </a:r>
            <a:r>
              <a:rPr kumimoji="1" lang="ja-JP" altLang="en-US" sz="2800" b="1" dirty="0"/>
              <a:t>３</a:t>
            </a:r>
            <a:r>
              <a:rPr kumimoji="1" lang="ja-JP" altLang="en-US" sz="2800" b="1"/>
              <a:t>日</a:t>
            </a:r>
            <a:r>
              <a:rPr kumimoji="1" lang="ja-JP" altLang="en-US" sz="2800" b="1" dirty="0"/>
              <a:t>まで　</a:t>
            </a:r>
            <a:r>
              <a:rPr kumimoji="1" lang="en-US" altLang="ja-JP" sz="2800" b="1" dirty="0"/>
              <a:t>…</a:t>
            </a:r>
            <a:r>
              <a:rPr kumimoji="1" lang="ja-JP" altLang="en-US" sz="2800" b="1" dirty="0"/>
              <a:t>　旅行代金の３０％</a:t>
            </a:r>
            <a:endParaRPr kumimoji="1" lang="en-US" altLang="ja-JP" sz="2800" b="1" dirty="0"/>
          </a:p>
          <a:p>
            <a:r>
              <a:rPr lang="ja-JP" altLang="en-US" sz="2800" b="1" dirty="0"/>
              <a:t>２０２３年２月　６日まで　</a:t>
            </a:r>
            <a:r>
              <a:rPr lang="en-US" altLang="ja-JP" sz="2800" b="1" dirty="0"/>
              <a:t>…</a:t>
            </a:r>
            <a:r>
              <a:rPr lang="ja-JP" altLang="en-US" sz="2800" b="1" dirty="0"/>
              <a:t>　旅行代金の４０％</a:t>
            </a:r>
            <a:endParaRPr lang="en-US" altLang="ja-JP" sz="2800" b="1" dirty="0"/>
          </a:p>
          <a:p>
            <a:r>
              <a:rPr lang="ja-JP" altLang="en-US" sz="2800" b="1" dirty="0"/>
              <a:t>２０２３年２月　７日</a:t>
            </a:r>
            <a:r>
              <a:rPr lang="en-US" altLang="ja-JP" sz="2800" b="1" dirty="0"/>
              <a:t>(</a:t>
            </a:r>
            <a:r>
              <a:rPr lang="ja-JP" altLang="en-US" sz="2800" b="1" dirty="0"/>
              <a:t>当日</a:t>
            </a:r>
            <a:r>
              <a:rPr lang="en-US" altLang="ja-JP" sz="2800" b="1" dirty="0"/>
              <a:t>)…</a:t>
            </a:r>
            <a:r>
              <a:rPr lang="ja-JP" altLang="en-US" sz="2800" b="1"/>
              <a:t>　旅行</a:t>
            </a:r>
            <a:r>
              <a:rPr lang="ja-JP" altLang="en-US" sz="2800" b="1" dirty="0"/>
              <a:t>代金</a:t>
            </a:r>
            <a:r>
              <a:rPr lang="ja-JP" altLang="en-US" sz="2800" b="1"/>
              <a:t>の５０％</a:t>
            </a:r>
            <a:endParaRPr lang="en-US" altLang="ja-JP" sz="2800" b="1"/>
          </a:p>
          <a:p>
            <a:r>
              <a:rPr kumimoji="1" lang="en-US" altLang="ja-JP" sz="2800" b="1"/>
              <a:t>※</a:t>
            </a:r>
            <a:r>
              <a:rPr kumimoji="1" lang="ja-JP" altLang="en-US" sz="2800" b="1"/>
              <a:t>金額は配布済の別紙をご確認ください。</a:t>
            </a:r>
            <a:endParaRPr kumimoji="1" lang="en-US" altLang="ja-JP" sz="2800" b="1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339503"/>
            <a:ext cx="7560840" cy="936104"/>
          </a:xfrm>
          <a:effectLst/>
        </p:spPr>
        <p:txBody>
          <a:bodyPr/>
          <a:lstStyle/>
          <a:p>
            <a:pPr marL="182880" indent="0">
              <a:buNone/>
            </a:pPr>
            <a:r>
              <a:rPr kumimoji="1" lang="ja-JP" altLang="en-US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キャンセル料について</a:t>
            </a:r>
          </a:p>
        </p:txBody>
      </p:sp>
    </p:spTree>
    <p:extLst>
      <p:ext uri="{BB962C8B-B14F-4D97-AF65-F5344CB8AC3E}">
        <p14:creationId xmlns:p14="http://schemas.microsoft.com/office/powerpoint/2010/main" val="2954072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7DAE5-A8A2-4768-B01E-18C2EBE6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5" y="120015"/>
            <a:ext cx="2163491" cy="85725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u="sng"/>
              <a:t>Q</a:t>
            </a:r>
            <a:r>
              <a:rPr kumimoji="1" lang="ja-JP" altLang="en-US" u="sng"/>
              <a:t>＆</a:t>
            </a:r>
            <a:r>
              <a:rPr kumimoji="1" lang="en-US" altLang="ja-JP" u="sng"/>
              <a:t>A</a:t>
            </a:r>
            <a:endParaRPr kumimoji="1" lang="ja-JP" altLang="en-US" u="sng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15CCF5-2181-4F67-BB3E-516879126E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059582"/>
            <a:ext cx="8424936" cy="389189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1800"/>
              <a:t>〇スキー経験がないが大丈夫か。</a:t>
            </a:r>
            <a:endParaRPr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　　→毎年ほとんどの人が初めてですので、靴の履き方から教えてくださいます。</a:t>
            </a:r>
            <a:endParaRPr kumimoji="1"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〇スキー用品は家で用意しないといけないか。</a:t>
            </a:r>
            <a:endParaRPr kumimoji="1" lang="en-US" altLang="ja-JP" sz="1800"/>
          </a:p>
          <a:p>
            <a:pPr marL="45720" indent="0">
              <a:buNone/>
            </a:pPr>
            <a:r>
              <a:rPr lang="ja-JP" altLang="en-US" sz="1800"/>
              <a:t>　　→家に持っている生徒も含め、全員すべてレンタル品で活動します。</a:t>
            </a:r>
            <a:endParaRPr kumimoji="1" lang="en-US" altLang="ja-JP" sz="1800"/>
          </a:p>
          <a:p>
            <a:pPr marL="45720" indent="0">
              <a:buNone/>
            </a:pPr>
            <a:r>
              <a:rPr lang="ja-JP" altLang="en-US" sz="1800"/>
              <a:t>〇１日目のお弁当は保護者が用意するのか。</a:t>
            </a:r>
            <a:endParaRPr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　　→学校側で配布しますので、必要ありません。</a:t>
            </a:r>
            <a:endParaRPr kumimoji="1" lang="en-US" altLang="ja-JP" sz="1800"/>
          </a:p>
          <a:p>
            <a:pPr marL="45720" indent="0">
              <a:buNone/>
            </a:pPr>
            <a:r>
              <a:rPr lang="ja-JP" altLang="en-US" sz="1800"/>
              <a:t>〇学校指定のウィンドブレーカーを持っていない。</a:t>
            </a:r>
            <a:endParaRPr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　　→必要であれば「阪南チャンピオンスポーツ」で購入をお願いします。</a:t>
            </a:r>
            <a:endParaRPr kumimoji="1"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〇学校のウィンドブレーカーだけでは薄くて心配だ。</a:t>
            </a:r>
            <a:endParaRPr kumimoji="1" lang="en-US" altLang="ja-JP" sz="1800"/>
          </a:p>
          <a:p>
            <a:pPr marL="45720" indent="0">
              <a:buNone/>
            </a:pPr>
            <a:r>
              <a:rPr lang="ja-JP" altLang="en-US" sz="1800"/>
              <a:t>　　→体操服の中に防寒として数枚着用をお願いします。</a:t>
            </a:r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62691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D632CB1-CF42-4F15-A44B-8B44C529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95" y="480060"/>
            <a:ext cx="7639811" cy="939546"/>
          </a:xfrm>
        </p:spPr>
        <p:txBody>
          <a:bodyPr/>
          <a:lstStyle/>
          <a:p>
            <a:pPr algn="ctr"/>
            <a:r>
              <a:rPr lang="ja-JP" altLang="en-US" sz="3000" dirty="0">
                <a:latin typeface="+mn-ea"/>
                <a:ea typeface="+mn-ea"/>
              </a:rPr>
              <a:t>新型コロナウイルス感染症対策について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919B1222-5848-4FAC-A0DA-1574E3CA19EF}"/>
              </a:ext>
            </a:extLst>
          </p:cNvPr>
          <p:cNvSpPr txBox="1">
            <a:spLocks/>
          </p:cNvSpPr>
          <p:nvPr/>
        </p:nvSpPr>
        <p:spPr bwMode="gray">
          <a:xfrm>
            <a:off x="467543" y="1570482"/>
            <a:ext cx="8545011" cy="25854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・朝</a:t>
            </a: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と夜に検温を行い、しおりや健康観察カードに</a:t>
            </a: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記入します。</a:t>
            </a:r>
            <a:endParaRPr lang="en-US" altLang="ja-JP" sz="2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・体調不良発生時には別室で対応し、部屋は常に換気</a:t>
            </a: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し、</a:t>
            </a:r>
            <a:endParaRPr lang="en-US" altLang="ja-JP" sz="2400" b="1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2400" b="1">
                <a:solidFill>
                  <a:schemeClr val="tx1"/>
                </a:solidFill>
                <a:latin typeface="+mn-ea"/>
                <a:ea typeface="+mn-ea"/>
              </a:rPr>
              <a:t>　マスク</a:t>
            </a: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・使い捨て手袋を着用し、対応します</a:t>
            </a:r>
            <a:endParaRPr lang="en-US" altLang="ja-JP" sz="24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ja-JP" altLang="en-US" sz="2400" b="1" u="sng" dirty="0">
                <a:solidFill>
                  <a:schemeClr val="tx1"/>
                </a:solidFill>
                <a:latin typeface="+mn-ea"/>
                <a:ea typeface="+mn-ea"/>
              </a:rPr>
              <a:t>ホテルは貸し切りですので、十分な部屋数は確保できます</a:t>
            </a: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endParaRPr lang="en-US" altLang="ja-JP" sz="2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06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7DAE5-A8A2-4768-B01E-18C2EBE6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5" y="120015"/>
            <a:ext cx="2451523" cy="85725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u="sng"/>
              <a:t>Q</a:t>
            </a:r>
            <a:r>
              <a:rPr kumimoji="1" lang="ja-JP" altLang="en-US" u="sng"/>
              <a:t>＆</a:t>
            </a:r>
            <a:r>
              <a:rPr kumimoji="1" lang="en-US" altLang="ja-JP" u="sng"/>
              <a:t>A</a:t>
            </a:r>
            <a:r>
              <a:rPr kumimoji="1" lang="ja-JP" altLang="en-US" u="sng"/>
              <a:t>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15CCF5-2181-4F67-BB3E-516879126E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131590"/>
            <a:ext cx="8496944" cy="389189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1800"/>
              <a:t>〇スキーウェアの下は厚着しないと寒いか。</a:t>
            </a:r>
            <a:endParaRPr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　→ウェアの下は長袖</a:t>
            </a:r>
            <a:r>
              <a:rPr kumimoji="1" lang="en-US" altLang="ja-JP" sz="1800"/>
              <a:t>T</a:t>
            </a:r>
            <a:r>
              <a:rPr kumimoji="1" lang="ja-JP" altLang="en-US" sz="1800"/>
              <a:t>シャツぐらいで大丈夫です。心配な人はトレーナーでもよいです。</a:t>
            </a:r>
            <a:endParaRPr kumimoji="1" lang="en-US" altLang="ja-JP" sz="1800"/>
          </a:p>
          <a:p>
            <a:pPr marL="45720" indent="0">
              <a:buNone/>
            </a:pPr>
            <a:r>
              <a:rPr lang="ja-JP" altLang="en-US" sz="1800"/>
              <a:t>　　 あまり着こむと暑くなります。</a:t>
            </a:r>
            <a:endParaRPr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〇眼鏡の場合はどうしたらよいか。</a:t>
            </a:r>
            <a:endParaRPr kumimoji="1" lang="en-US" altLang="ja-JP" sz="1800"/>
          </a:p>
          <a:p>
            <a:pPr marL="45720" indent="0">
              <a:buNone/>
            </a:pPr>
            <a:r>
              <a:rPr lang="ja-JP" altLang="en-US" sz="1800"/>
              <a:t>　→ゴーグルの下にそのまま眼鏡を着用して大丈夫です。</a:t>
            </a:r>
            <a:endParaRPr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〇頭痛薬や酔い止めなどの薬をもらうことはできるか。</a:t>
            </a:r>
            <a:endParaRPr kumimoji="1" lang="en-US" altLang="ja-JP" sz="1800"/>
          </a:p>
          <a:p>
            <a:pPr marL="45720" indent="0">
              <a:buNone/>
            </a:pPr>
            <a:r>
              <a:rPr lang="ja-JP" altLang="en-US" sz="1800"/>
              <a:t>　→学校側が薬を生徒に渡すことはできませんので、お家で準備をお願いします。</a:t>
            </a:r>
            <a:endParaRPr lang="en-US" altLang="ja-JP" sz="1800"/>
          </a:p>
          <a:p>
            <a:pPr marL="45720" indent="0">
              <a:buNone/>
            </a:pPr>
            <a:r>
              <a:rPr kumimoji="1" lang="ja-JP" altLang="en-US" sz="1800"/>
              <a:t>〇新道に帰ってくる時間が前後した場合、いつになるか気になる。</a:t>
            </a:r>
            <a:endParaRPr kumimoji="1" lang="en-US" altLang="ja-JP" sz="1800"/>
          </a:p>
          <a:p>
            <a:pPr marL="45720" indent="0">
              <a:buNone/>
            </a:pPr>
            <a:r>
              <a:rPr lang="ja-JP" altLang="en-US" sz="1800"/>
              <a:t>　→学校の</a:t>
            </a:r>
            <a:r>
              <a:rPr lang="en-US" altLang="ja-JP" sz="1800"/>
              <a:t>HP</a:t>
            </a:r>
            <a:r>
              <a:rPr lang="ja-JP" altLang="en-US" sz="1800"/>
              <a:t>に当日の状況を</a:t>
            </a:r>
            <a:r>
              <a:rPr lang="en-US" altLang="ja-JP" sz="1800"/>
              <a:t>UP</a:t>
            </a:r>
            <a:r>
              <a:rPr lang="ja-JP" altLang="en-US" sz="1800"/>
              <a:t>しますので、それで確認をお願いします。</a:t>
            </a:r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02079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844B2F-623E-DC46-97B7-5B1387527F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555526"/>
            <a:ext cx="835292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4000" dirty="0"/>
              <a:t>ご不明な点などありましたら</a:t>
            </a:r>
            <a:endParaRPr kumimoji="1" lang="en-US" altLang="ja-JP" sz="4000" dirty="0"/>
          </a:p>
          <a:p>
            <a:pPr marL="45720" indent="0">
              <a:buNone/>
            </a:pPr>
            <a:r>
              <a:rPr lang="ja-JP" altLang="en-US" sz="4000" dirty="0"/>
              <a:t>　いつでもご連絡ください。</a:t>
            </a:r>
            <a:endParaRPr lang="en-US" altLang="ja-JP" sz="4000" dirty="0"/>
          </a:p>
          <a:p>
            <a:pPr marL="45720" indent="0">
              <a:buNone/>
            </a:pPr>
            <a:endParaRPr kumimoji="1" lang="en-US" altLang="ja-JP" sz="4000" dirty="0"/>
          </a:p>
          <a:p>
            <a:pPr marL="45720" indent="0">
              <a:buNone/>
            </a:pPr>
            <a:r>
              <a:rPr lang="ja-JP" altLang="en-US" sz="4000" dirty="0"/>
              <a:t>　　７３期生が安心して過ごせるよう</a:t>
            </a:r>
            <a:endParaRPr lang="en-US" altLang="ja-JP" sz="4000" dirty="0"/>
          </a:p>
          <a:p>
            <a:pPr marL="45720" indent="0">
              <a:buNone/>
            </a:pPr>
            <a:r>
              <a:rPr kumimoji="1" lang="ja-JP" altLang="en-US" sz="4000" dirty="0"/>
              <a:t>　　　　　　　　　職員一同頑張ります。</a:t>
            </a:r>
          </a:p>
        </p:txBody>
      </p:sp>
    </p:spTree>
    <p:extLst>
      <p:ext uri="{BB962C8B-B14F-4D97-AF65-F5344CB8AC3E}">
        <p14:creationId xmlns:p14="http://schemas.microsoft.com/office/powerpoint/2010/main" val="30048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57200" y="987574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令和５年：２月７日（火）～８日（水）</a:t>
            </a: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集合場所：登美丘中学校　　</a:t>
            </a:r>
            <a:r>
              <a:rPr lang="en-US" altLang="ja-JP" sz="2800" dirty="0"/>
              <a:t>D</a:t>
            </a:r>
            <a:r>
              <a:rPr lang="ja-JP" altLang="en-US" sz="2800" dirty="0"/>
              <a:t>棟前ﾊﾞｽｹｺｰﾄ</a:t>
            </a:r>
            <a:endParaRPr lang="en-US" altLang="ja-JP" sz="2800" dirty="0"/>
          </a:p>
          <a:p>
            <a:r>
              <a:rPr lang="ja-JP" altLang="en-US" sz="2800" dirty="0"/>
              <a:t>　　　雨天時：登美丘中学校　　体育館</a:t>
            </a: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集合</a:t>
            </a:r>
            <a:r>
              <a:rPr lang="ja-JP" altLang="en-US" sz="2800"/>
              <a:t>時間：６時３０分</a:t>
            </a: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行先</a:t>
            </a:r>
            <a:r>
              <a:rPr lang="ja-JP" altLang="en-US" sz="2800"/>
              <a:t>：郡上高原（</a:t>
            </a:r>
            <a:r>
              <a:rPr lang="ja-JP" altLang="en-US" sz="2800" dirty="0"/>
              <a:t>郡上ヴァカンス村スキー場）</a:t>
            </a: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宿泊場所：郡上ヴァカンス村ホテル</a:t>
            </a: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解散時間：１７：３０頃（予定）</a:t>
            </a:r>
            <a:endParaRPr lang="en-US" altLang="ja-JP" sz="2800" dirty="0"/>
          </a:p>
        </p:txBody>
      </p:sp>
      <p:sp>
        <p:nvSpPr>
          <p:cNvPr id="9" name="タイトル 1"/>
          <p:cNvSpPr>
            <a:spLocks noGrp="1"/>
          </p:cNvSpPr>
          <p:nvPr>
            <p:ph type="ctrTitle"/>
          </p:nvPr>
        </p:nvSpPr>
        <p:spPr>
          <a:xfrm>
            <a:off x="2411760" y="72008"/>
            <a:ext cx="4320480" cy="987574"/>
          </a:xfrm>
          <a:effectLst/>
        </p:spPr>
        <p:txBody>
          <a:bodyPr/>
          <a:lstStyle/>
          <a:p>
            <a:pPr marL="182880" indent="0">
              <a:buNone/>
            </a:pPr>
            <a:r>
              <a:rPr lang="ja-JP" altLang="en-US" sz="60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スキー実習</a:t>
            </a:r>
            <a:endParaRPr kumimoji="1" lang="ja-JP" altLang="en-US" sz="4400" u="sng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43508" y="1203598"/>
            <a:ext cx="8136904" cy="3384376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・体操服</a:t>
            </a:r>
            <a:r>
              <a:rPr lang="ja-JP" altLang="en-US" sz="2400" b="1" dirty="0"/>
              <a:t>、</a:t>
            </a:r>
            <a:r>
              <a:rPr kumimoji="1" lang="ja-JP" altLang="en-US" sz="2400" b="1" dirty="0"/>
              <a:t>ウィンドブレーカーで行動します。</a:t>
            </a:r>
            <a:endParaRPr kumimoji="1" lang="en-US" altLang="ja-JP" sz="2400" b="1" dirty="0"/>
          </a:p>
          <a:p>
            <a:r>
              <a:rPr lang="ja-JP" altLang="en-US" sz="2400" b="1" dirty="0"/>
              <a:t>・スキー時はウェアをレンタルします。</a:t>
            </a:r>
            <a:endParaRPr lang="en-US" altLang="ja-JP" sz="2400" b="1" dirty="0"/>
          </a:p>
          <a:p>
            <a:r>
              <a:rPr kumimoji="1" lang="ja-JP" altLang="en-US" sz="2400" b="1" dirty="0"/>
              <a:t>・学校指定の「通学バッグ」と「補助バッグ」を</a:t>
            </a:r>
            <a:endParaRPr lang="en-US" altLang="ja-JP" sz="2400" b="1" dirty="0"/>
          </a:p>
          <a:p>
            <a:r>
              <a:rPr lang="ja-JP" altLang="en-US" sz="2400" b="1" dirty="0"/>
              <a:t>　使用します。補助バッグをお持ちでない</a:t>
            </a:r>
            <a:endParaRPr lang="en-US" altLang="ja-JP" sz="2400" b="1" dirty="0"/>
          </a:p>
          <a:p>
            <a:r>
              <a:rPr lang="ja-JP" altLang="en-US" sz="2400" b="1" dirty="0"/>
              <a:t>　ご家庭は、小さめのカバンをご用意ください。</a:t>
            </a:r>
            <a:endParaRPr lang="en-US" altLang="ja-JP" sz="2400" b="1" dirty="0"/>
          </a:p>
          <a:p>
            <a:r>
              <a:rPr lang="ja-JP" altLang="en-US" sz="2800" b="1" dirty="0">
                <a:solidFill>
                  <a:schemeClr val="tx1"/>
                </a:solidFill>
              </a:rPr>
              <a:t>　必要ないものは</a:t>
            </a:r>
            <a:r>
              <a:rPr lang="ja-JP" altLang="en-US" sz="4400" b="1" dirty="0">
                <a:solidFill>
                  <a:srgbClr val="FF0000"/>
                </a:solidFill>
              </a:rPr>
              <a:t>“</a:t>
            </a:r>
            <a:r>
              <a:rPr lang="ja-JP" altLang="en-US" sz="4400" b="1" dirty="0">
                <a:solidFill>
                  <a:srgbClr val="FF0000"/>
                </a:solidFill>
                <a:latin typeface="AR P髭勘亭H" panose="020B0603010101010101" pitchFamily="50" charset="-128"/>
                <a:ea typeface="AR P髭勘亭H" panose="020B0603010101010101" pitchFamily="50" charset="-128"/>
              </a:rPr>
              <a:t>絶対”</a:t>
            </a:r>
            <a:endParaRPr lang="en-US" altLang="ja-JP" sz="4400" b="1" dirty="0">
              <a:solidFill>
                <a:srgbClr val="FF0000"/>
              </a:solidFill>
              <a:latin typeface="AR P髭勘亭H" panose="020B0603010101010101" pitchFamily="50" charset="-128"/>
              <a:ea typeface="AR P髭勘亭H" panose="020B0603010101010101" pitchFamily="50" charset="-128"/>
            </a:endParaRPr>
          </a:p>
          <a:p>
            <a:r>
              <a:rPr lang="ja-JP" altLang="en-US" sz="1800" b="1" dirty="0">
                <a:solidFill>
                  <a:srgbClr val="FF0000"/>
                </a:solidFill>
                <a:ea typeface="AR P髭勘亭H" panose="020B0603010101010101" pitchFamily="50" charset="-128"/>
              </a:rPr>
              <a:t>　　　　　　　　　　　　</a:t>
            </a:r>
            <a:r>
              <a:rPr lang="ja-JP" altLang="en-US" sz="2800" b="1" dirty="0">
                <a:solidFill>
                  <a:schemeClr val="tx1"/>
                </a:solidFill>
              </a:rPr>
              <a:t>持たせないでください。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85956"/>
            <a:ext cx="5328592" cy="1236590"/>
          </a:xfrm>
          <a:effectLst/>
        </p:spPr>
        <p:txBody>
          <a:bodyPr/>
          <a:lstStyle/>
          <a:p>
            <a:pPr marL="182880" indent="0">
              <a:buNone/>
            </a:pPr>
            <a:r>
              <a:rPr kumimoji="1" lang="ja-JP" altLang="en-US" sz="60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服装・カバン</a:t>
            </a:r>
            <a:endParaRPr kumimoji="1" lang="ja-JP" altLang="en-US" sz="4400" u="sng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980ED7E-B169-D19D-E760-ABE89C6ED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483518"/>
            <a:ext cx="2556284" cy="3890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A78EE6C-1598-78AA-AE3F-A9CF4A9DED1E}"/>
              </a:ext>
            </a:extLst>
          </p:cNvPr>
          <p:cNvCxnSpPr>
            <a:cxnSpLocks/>
          </p:cNvCxnSpPr>
          <p:nvPr/>
        </p:nvCxnSpPr>
        <p:spPr>
          <a:xfrm>
            <a:off x="5508104" y="2571750"/>
            <a:ext cx="1080120" cy="86409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FD7E3B6-B5BA-92FE-C7EF-51713AC5E984}"/>
              </a:ext>
            </a:extLst>
          </p:cNvPr>
          <p:cNvSpPr/>
          <p:nvPr/>
        </p:nvSpPr>
        <p:spPr>
          <a:xfrm>
            <a:off x="3995936" y="2142626"/>
            <a:ext cx="1512168" cy="42912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AC9942-0C9D-479A-B432-DE8D17BEB5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301334"/>
            <a:ext cx="984337" cy="9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323528" y="1339632"/>
            <a:ext cx="4176464" cy="3312368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・行き帰りの服装と同じ。</a:t>
            </a:r>
            <a:endParaRPr kumimoji="1" lang="en-US" altLang="ja-JP" sz="2400" b="1" dirty="0"/>
          </a:p>
          <a:p>
            <a:r>
              <a:rPr lang="ja-JP" altLang="en-US" sz="2400" b="1" dirty="0"/>
              <a:t>（体操服、ウインドブレーカー）</a:t>
            </a:r>
            <a:endParaRPr lang="en-US" altLang="ja-JP" sz="2400" b="1" dirty="0"/>
          </a:p>
          <a:p>
            <a:r>
              <a:rPr kumimoji="1" lang="ja-JP" altLang="en-US" sz="2400" b="1" dirty="0"/>
              <a:t>・防寒用として冬用体操服の</a:t>
            </a:r>
            <a:endParaRPr kumimoji="1" lang="en-US" altLang="ja-JP" sz="2400" b="1" dirty="0"/>
          </a:p>
          <a:p>
            <a:r>
              <a:rPr lang="ja-JP" altLang="en-US" sz="2400" b="1" dirty="0"/>
              <a:t>　</a:t>
            </a:r>
            <a:r>
              <a:rPr kumimoji="1" lang="ja-JP" altLang="en-US" sz="2400" b="1" dirty="0"/>
              <a:t>下にインナーシャツや</a:t>
            </a:r>
            <a:endParaRPr kumimoji="1" lang="en-US" altLang="ja-JP" sz="2400" b="1" dirty="0"/>
          </a:p>
          <a:p>
            <a:r>
              <a:rPr lang="ja-JP" altLang="en-US" sz="2400" b="1" dirty="0"/>
              <a:t>　</a:t>
            </a:r>
            <a:r>
              <a:rPr kumimoji="1" lang="ja-JP" altLang="en-US" sz="2400" b="1" dirty="0"/>
              <a:t>トレーナー，フリース，</a:t>
            </a:r>
            <a:r>
              <a:rPr kumimoji="1" lang="en-US" altLang="ja-JP" sz="2400" b="1" dirty="0"/>
              <a:t>T</a:t>
            </a:r>
            <a:r>
              <a:rPr kumimoji="1" lang="ja-JP" altLang="en-US" sz="2400" b="1" dirty="0"/>
              <a:t>シャツ</a:t>
            </a:r>
            <a:endParaRPr kumimoji="1" lang="en-US" altLang="ja-JP" sz="2400" b="1" dirty="0"/>
          </a:p>
          <a:p>
            <a:r>
              <a:rPr lang="ja-JP" altLang="en-US" sz="2400" b="1" dirty="0"/>
              <a:t>　</a:t>
            </a:r>
            <a:r>
              <a:rPr kumimoji="1" lang="ja-JP" altLang="en-US" sz="2400" b="1" dirty="0"/>
              <a:t>など着用可能です。</a:t>
            </a:r>
            <a:endParaRPr kumimoji="1" lang="en-US" altLang="ja-JP" sz="2400" b="1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411510"/>
            <a:ext cx="4392488" cy="792088"/>
          </a:xfrm>
          <a:effectLst/>
        </p:spPr>
        <p:txBody>
          <a:bodyPr/>
          <a:lstStyle/>
          <a:p>
            <a:pPr marL="182880" indent="0">
              <a:buNone/>
            </a:pPr>
            <a:r>
              <a:rPr lang="ja-JP" altLang="en-US" sz="44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バス内・宿舎内</a:t>
            </a:r>
            <a:endParaRPr kumimoji="1" lang="ja-JP" altLang="en-US" sz="3200" u="sng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796136" y="411510"/>
            <a:ext cx="216024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ja-JP" altLang="en-US" sz="44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就寝時</a:t>
            </a:r>
            <a:endParaRPr lang="ja-JP" altLang="en-US" sz="3200" u="sng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sp>
        <p:nvSpPr>
          <p:cNvPr id="7" name="サブタイトル 4"/>
          <p:cNvSpPr txBox="1">
            <a:spLocks/>
          </p:cNvSpPr>
          <p:nvPr/>
        </p:nvSpPr>
        <p:spPr>
          <a:xfrm>
            <a:off x="4788024" y="1339632"/>
            <a:ext cx="417646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・ジャージ、スウェットなど着用</a:t>
            </a:r>
            <a:endParaRPr lang="en-US" altLang="ja-JP" sz="2400" b="1" dirty="0"/>
          </a:p>
          <a:p>
            <a:r>
              <a:rPr lang="ja-JP" altLang="en-US" sz="2400" b="1" dirty="0"/>
              <a:t>　可能です。</a:t>
            </a:r>
            <a:endParaRPr lang="en-US" altLang="ja-JP" sz="2400" b="1" dirty="0"/>
          </a:p>
          <a:p>
            <a:r>
              <a:rPr lang="ja-JP" altLang="en-US" sz="2400" b="1" dirty="0"/>
              <a:t>　体操服でも構いません。</a:t>
            </a:r>
            <a:endParaRPr lang="en-US" altLang="ja-JP" sz="2400" b="1" dirty="0"/>
          </a:p>
          <a:p>
            <a:r>
              <a:rPr lang="en-US" altLang="ja-JP" sz="2400" b="1" dirty="0"/>
              <a:t>※</a:t>
            </a:r>
            <a:r>
              <a:rPr lang="ja-JP" altLang="en-US" sz="2400" b="1" dirty="0"/>
              <a:t>夜間も館内は暖房がきいて</a:t>
            </a:r>
            <a:endParaRPr lang="en-US" altLang="ja-JP" sz="2400" b="1" dirty="0"/>
          </a:p>
          <a:p>
            <a:r>
              <a:rPr lang="ja-JP" altLang="en-US" sz="2400" b="1" dirty="0"/>
              <a:t>　 ます。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128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3456384" cy="792088"/>
          </a:xfrm>
          <a:effectLst/>
        </p:spPr>
        <p:txBody>
          <a:bodyPr/>
          <a:lstStyle/>
          <a:p>
            <a:pPr marL="182880" indent="0">
              <a:buNone/>
            </a:pPr>
            <a:r>
              <a:rPr lang="ja-JP" altLang="en-US" sz="44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講　習　時</a:t>
            </a:r>
            <a:endParaRPr kumimoji="1" lang="ja-JP" altLang="en-US" sz="3200" u="sng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sp>
        <p:nvSpPr>
          <p:cNvPr id="8" name="サブタイトル 4"/>
          <p:cNvSpPr txBox="1">
            <a:spLocks/>
          </p:cNvSpPr>
          <p:nvPr/>
        </p:nvSpPr>
        <p:spPr>
          <a:xfrm>
            <a:off x="251520" y="1347614"/>
            <a:ext cx="417646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・スキーセットはすべてレンタル。</a:t>
            </a:r>
            <a:endParaRPr lang="en-US" altLang="ja-JP" sz="2400" b="1" dirty="0"/>
          </a:p>
          <a:p>
            <a:r>
              <a:rPr lang="ja-JP" altLang="en-US" sz="2400" b="1" dirty="0"/>
              <a:t>・トレーナー、フリースなどの</a:t>
            </a:r>
            <a:endParaRPr lang="en-US" altLang="ja-JP" sz="2400" b="1" dirty="0"/>
          </a:p>
          <a:p>
            <a:r>
              <a:rPr lang="ja-JP" altLang="en-US" sz="2400" b="1" dirty="0"/>
              <a:t>　インナーの上に、レンタル</a:t>
            </a:r>
            <a:endParaRPr lang="en-US" altLang="ja-JP" sz="2400" b="1" dirty="0"/>
          </a:p>
          <a:p>
            <a:r>
              <a:rPr lang="ja-JP" altLang="en-US" sz="2400" b="1" dirty="0"/>
              <a:t>　スキーウェアを着ます。</a:t>
            </a:r>
            <a:endParaRPr lang="en-US" altLang="ja-JP" sz="2400" b="1" dirty="0"/>
          </a:p>
          <a:p>
            <a:r>
              <a:rPr lang="en-US" altLang="ja-JP" sz="2400" b="1"/>
              <a:t>※</a:t>
            </a:r>
            <a:r>
              <a:rPr lang="ja-JP" altLang="en-US" sz="2400" b="1"/>
              <a:t>体操服は講習後の宿舎内で着用するので、なるべく使用しないようお願いします。</a:t>
            </a:r>
            <a:endParaRPr lang="en-US" altLang="ja-JP" sz="24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A33AE1-344F-7B05-1458-8273BEB11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85496"/>
            <a:ext cx="4367769" cy="4572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5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43808" y="267494"/>
            <a:ext cx="3456384" cy="792088"/>
          </a:xfrm>
          <a:effectLst/>
        </p:spPr>
        <p:txBody>
          <a:bodyPr/>
          <a:lstStyle/>
          <a:p>
            <a:pPr marL="182880" indent="0">
              <a:buNone/>
            </a:pPr>
            <a:r>
              <a:rPr kumimoji="1" lang="ja-JP" altLang="en-US" sz="48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補足内容</a:t>
            </a:r>
          </a:p>
        </p:txBody>
      </p:sp>
      <p:sp>
        <p:nvSpPr>
          <p:cNvPr id="9" name="サブタイトル 4"/>
          <p:cNvSpPr txBox="1">
            <a:spLocks/>
          </p:cNvSpPr>
          <p:nvPr/>
        </p:nvSpPr>
        <p:spPr>
          <a:xfrm>
            <a:off x="395536" y="1131590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/>
              <a:t>※</a:t>
            </a:r>
            <a:r>
              <a:rPr lang="ja-JP" altLang="en-US" sz="2800" b="1" dirty="0"/>
              <a:t>講習時はニット帽を着用するので、髪の長い人は</a:t>
            </a:r>
            <a:endParaRPr lang="en-US" altLang="ja-JP" sz="2800" b="1" dirty="0"/>
          </a:p>
          <a:p>
            <a:r>
              <a:rPr lang="ja-JP" altLang="en-US" sz="2800" b="1" dirty="0"/>
              <a:t>　低い位置で一つに束ねてください。</a:t>
            </a:r>
            <a:endParaRPr lang="en-US" altLang="ja-JP" sz="2800" b="1" dirty="0"/>
          </a:p>
          <a:p>
            <a:endParaRPr lang="en-US" altLang="ja-JP" sz="1400" b="1" dirty="0"/>
          </a:p>
          <a:p>
            <a:r>
              <a:rPr lang="en-US" altLang="ja-JP" sz="2800" b="1" dirty="0"/>
              <a:t>※</a:t>
            </a:r>
            <a:r>
              <a:rPr lang="ja-JP" altLang="en-US" sz="2800" b="1"/>
              <a:t>活動時は、マスクは濡れて呼吸し辛くなる恐れが</a:t>
            </a:r>
            <a:endParaRPr lang="en-US" altLang="ja-JP" sz="2800" b="1"/>
          </a:p>
          <a:p>
            <a:r>
              <a:rPr lang="ja-JP" altLang="en-US" sz="2800" b="1"/>
              <a:t>　 あるため、着用しません。</a:t>
            </a:r>
            <a:endParaRPr lang="en-US" altLang="ja-JP" sz="2800" b="1"/>
          </a:p>
          <a:p>
            <a:r>
              <a:rPr lang="ja-JP" altLang="en-US" sz="2800" b="1">
                <a:solidFill>
                  <a:srgbClr val="0070C0"/>
                </a:solidFill>
              </a:rPr>
              <a:t>　</a:t>
            </a:r>
            <a:r>
              <a:rPr lang="ja-JP" altLang="en-US" sz="2800" b="1" u="sng">
                <a:solidFill>
                  <a:srgbClr val="0070C0"/>
                </a:solidFill>
              </a:rPr>
              <a:t> 必要であればマスクがわりのネックウォーマー</a:t>
            </a:r>
            <a:r>
              <a:rPr lang="ja-JP" altLang="en-US" sz="2800" b="1"/>
              <a:t>の</a:t>
            </a:r>
            <a:endParaRPr lang="en-US" altLang="ja-JP" sz="2800" b="1"/>
          </a:p>
          <a:p>
            <a:r>
              <a:rPr lang="ja-JP" altLang="en-US" sz="2800" b="1"/>
              <a:t>　 準備</a:t>
            </a:r>
            <a:r>
              <a:rPr lang="ja-JP" altLang="en-US" sz="2800" b="1" dirty="0"/>
              <a:t>をお願い</a:t>
            </a:r>
            <a:r>
              <a:rPr lang="ja-JP" altLang="en-US" sz="2800" b="1"/>
              <a:t>します。マフラー</a:t>
            </a:r>
            <a:r>
              <a:rPr lang="ja-JP" altLang="en-US" sz="2800" b="1" dirty="0"/>
              <a:t>は不可です。</a:t>
            </a:r>
            <a:endParaRPr lang="en-US" altLang="ja-JP" sz="2800" b="1" dirty="0"/>
          </a:p>
          <a:p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4545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07504" y="1707654"/>
            <a:ext cx="3312368" cy="2880320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・</a:t>
            </a:r>
            <a:r>
              <a:rPr kumimoji="1" lang="ja-JP" altLang="en-US" sz="2400" b="1"/>
              <a:t>当日は</a:t>
            </a:r>
            <a:r>
              <a:rPr lang="ja-JP" altLang="en-US" sz="2400" b="1"/>
              <a:t>６</a:t>
            </a:r>
            <a:r>
              <a:rPr kumimoji="1" lang="ja-JP" altLang="en-US" sz="2400" b="1"/>
              <a:t>時３０分に</a:t>
            </a:r>
            <a:endParaRPr kumimoji="1" lang="en-US" altLang="ja-JP" sz="2400" b="1"/>
          </a:p>
          <a:p>
            <a:r>
              <a:rPr lang="ja-JP" altLang="en-US" sz="2400" b="1"/>
              <a:t>　</a:t>
            </a:r>
            <a:r>
              <a:rPr kumimoji="1" lang="ja-JP" altLang="en-US" sz="2400" b="1"/>
              <a:t>学校の</a:t>
            </a:r>
            <a:r>
              <a:rPr lang="ja-JP" altLang="en-US" sz="2400" b="1"/>
              <a:t>バスケコート</a:t>
            </a:r>
            <a:endParaRPr lang="en-US" altLang="ja-JP" sz="2400" b="1"/>
          </a:p>
          <a:p>
            <a:r>
              <a:rPr kumimoji="1" lang="ja-JP" altLang="en-US" sz="2400" b="1"/>
              <a:t>　集合</a:t>
            </a:r>
            <a:r>
              <a:rPr kumimoji="1" lang="ja-JP" altLang="en-US" sz="2400" b="1" dirty="0"/>
              <a:t>です。</a:t>
            </a:r>
            <a:endParaRPr kumimoji="1" lang="en-US" altLang="ja-JP" sz="2400" b="1" dirty="0"/>
          </a:p>
          <a:p>
            <a:r>
              <a:rPr lang="ja-JP" altLang="en-US" sz="2400" b="1" dirty="0"/>
              <a:t>・裏門から出て新道に</a:t>
            </a:r>
            <a:endParaRPr lang="en-US" altLang="ja-JP" sz="2400" b="1" dirty="0"/>
          </a:p>
          <a:p>
            <a:r>
              <a:rPr lang="ja-JP" altLang="en-US" sz="2400" b="1" dirty="0"/>
              <a:t>　移動し、１組先頭で</a:t>
            </a:r>
            <a:endParaRPr lang="en-US" altLang="ja-JP" sz="2400" b="1" dirty="0"/>
          </a:p>
          <a:p>
            <a:r>
              <a:rPr lang="ja-JP" altLang="en-US" sz="2400" b="1" dirty="0"/>
              <a:t>　乗車します。</a:t>
            </a:r>
            <a:endParaRPr lang="en-US" altLang="ja-JP" sz="2400" b="1" dirty="0"/>
          </a:p>
          <a:p>
            <a:endParaRPr lang="en-US" altLang="ja-JP" sz="2400" b="1" dirty="0"/>
          </a:p>
          <a:p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341013"/>
            <a:ext cx="6336704" cy="1247846"/>
          </a:xfrm>
          <a:effectLst/>
        </p:spPr>
        <p:txBody>
          <a:bodyPr/>
          <a:lstStyle/>
          <a:p>
            <a:pPr marL="182880" indent="0">
              <a:buNone/>
            </a:pPr>
            <a:r>
              <a:rPr kumimoji="1" lang="ja-JP" altLang="en-US" sz="6000" u="sng" dirty="0">
                <a:effectLst/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集合・バス移動</a:t>
            </a:r>
            <a:endParaRPr kumimoji="1" lang="ja-JP" altLang="en-US" sz="4400" u="sng" dirty="0">
              <a:effectLst/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CF956E-D64D-B77A-6183-3C93E9063D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444842"/>
            <a:ext cx="5229976" cy="3357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9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white12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TM03090430[[fn=縞模様]]</Template>
  <TotalTime>2843</TotalTime>
  <Words>1506</Words>
  <Application>Microsoft Office PowerPoint</Application>
  <PresentationFormat>画面に合わせる (16:9)</PresentationFormat>
  <Paragraphs>240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45" baseType="lpstr">
      <vt:lpstr>AR P髭勘亭H</vt:lpstr>
      <vt:lpstr>AR P浪漫明朝体U</vt:lpstr>
      <vt:lpstr>Franklin Gothic Book</vt:lpstr>
      <vt:lpstr>HGS創英角ｺﾞｼｯｸUB</vt:lpstr>
      <vt:lpstr>HGS創英角ﾎﾟｯﾌﾟ体</vt:lpstr>
      <vt:lpstr>HG創英角ｺﾞｼｯｸUB</vt:lpstr>
      <vt:lpstr>ＭＳ Ｐゴシック</vt:lpstr>
      <vt:lpstr>Arial</vt:lpstr>
      <vt:lpstr>Calibri</vt:lpstr>
      <vt:lpstr>Franklin Gothic Medium</vt:lpstr>
      <vt:lpstr>Georgia</vt:lpstr>
      <vt:lpstr>Wingdings</vt:lpstr>
      <vt:lpstr>スリップストリーム</vt:lpstr>
      <vt:lpstr>simple-white1211</vt:lpstr>
      <vt:lpstr>73期生スキー実習について</vt:lpstr>
      <vt:lpstr>新型コロナウイルス感染症対策について</vt:lpstr>
      <vt:lpstr>新型コロナウイルス感染症対策について</vt:lpstr>
      <vt:lpstr>スキー実習</vt:lpstr>
      <vt:lpstr>服装・カバン</vt:lpstr>
      <vt:lpstr>バス内・宿舎内</vt:lpstr>
      <vt:lpstr>講　習　時</vt:lpstr>
      <vt:lpstr>補足内容</vt:lpstr>
      <vt:lpstr>集合・バス移動</vt:lpstr>
      <vt:lpstr>PowerPoint プレゼンテーション</vt:lpstr>
      <vt:lpstr>到着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スキー講習開始！</vt:lpstr>
      <vt:lpstr>PowerPoint プレゼンテーション</vt:lpstr>
      <vt:lpstr>貴重な経験を！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新道にてバス解散</vt:lpstr>
      <vt:lpstr>キャンセル料について</vt:lpstr>
      <vt:lpstr>Q＆A</vt:lpstr>
      <vt:lpstr>Q＆A②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65期生スキー実習</dc:title>
  <dc:creator>堺市教育委員会</dc:creator>
  <cp:lastModifiedBy>堺市教育委員会</cp:lastModifiedBy>
  <cp:revision>174</cp:revision>
  <cp:lastPrinted>2018-01-23T01:57:54Z</cp:lastPrinted>
  <dcterms:created xsi:type="dcterms:W3CDTF">2015-01-05T03:05:18Z</dcterms:created>
  <dcterms:modified xsi:type="dcterms:W3CDTF">2023-01-10T11:47:20Z</dcterms:modified>
</cp:coreProperties>
</file>