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14" r:id="rId16"/>
    <p:sldId id="370" r:id="rId17"/>
    <p:sldId id="371" r:id="rId18"/>
    <p:sldId id="372" r:id="rId19"/>
    <p:sldId id="316" r:id="rId20"/>
    <p:sldId id="373" r:id="rId21"/>
    <p:sldId id="374" r:id="rId22"/>
    <p:sldId id="318" r:id="rId23"/>
    <p:sldId id="376" r:id="rId24"/>
    <p:sldId id="377" r:id="rId25"/>
    <p:sldId id="375" r:id="rId26"/>
    <p:sldId id="378" r:id="rId27"/>
    <p:sldId id="379" r:id="rId28"/>
    <p:sldId id="380" r:id="rId29"/>
    <p:sldId id="381" r:id="rId30"/>
    <p:sldId id="382" r:id="rId31"/>
    <p:sldId id="383" r:id="rId32"/>
    <p:sldId id="258" r:id="rId33"/>
    <p:sldId id="384" r:id="rId34"/>
    <p:sldId id="385" r:id="rId35"/>
    <p:sldId id="386" r:id="rId36"/>
    <p:sldId id="387" r:id="rId37"/>
    <p:sldId id="388" r:id="rId38"/>
    <p:sldId id="389" r:id="rId39"/>
    <p:sldId id="319" r:id="rId40"/>
    <p:sldId id="390" r:id="rId41"/>
    <p:sldId id="391" r:id="rId42"/>
    <p:sldId id="321" r:id="rId43"/>
    <p:sldId id="392" r:id="rId44"/>
    <p:sldId id="339" r:id="rId45"/>
    <p:sldId id="394" r:id="rId46"/>
    <p:sldId id="435" r:id="rId47"/>
    <p:sldId id="395" r:id="rId48"/>
    <p:sldId id="428" r:id="rId49"/>
    <p:sldId id="429" r:id="rId50"/>
    <p:sldId id="430" r:id="rId51"/>
    <p:sldId id="431" r:id="rId52"/>
    <p:sldId id="269" r:id="rId53"/>
    <p:sldId id="399" r:id="rId54"/>
    <p:sldId id="398" r:id="rId55"/>
    <p:sldId id="323" r:id="rId56"/>
    <p:sldId id="400" r:id="rId57"/>
    <p:sldId id="401" r:id="rId58"/>
    <p:sldId id="402" r:id="rId59"/>
    <p:sldId id="403" r:id="rId60"/>
    <p:sldId id="322" r:id="rId61"/>
    <p:sldId id="404" r:id="rId62"/>
    <p:sldId id="405" r:id="rId63"/>
    <p:sldId id="406" r:id="rId64"/>
    <p:sldId id="426" r:id="rId65"/>
    <p:sldId id="324" r:id="rId66"/>
    <p:sldId id="407" r:id="rId67"/>
    <p:sldId id="410" r:id="rId68"/>
    <p:sldId id="425" r:id="rId69"/>
    <p:sldId id="411" r:id="rId70"/>
    <p:sldId id="272" r:id="rId71"/>
    <p:sldId id="412" r:id="rId72"/>
    <p:sldId id="413" r:id="rId73"/>
    <p:sldId id="414" r:id="rId74"/>
    <p:sldId id="325" r:id="rId75"/>
    <p:sldId id="415" r:id="rId76"/>
    <p:sldId id="416" r:id="rId77"/>
    <p:sldId id="417" r:id="rId78"/>
    <p:sldId id="418" r:id="rId79"/>
    <p:sldId id="419" r:id="rId80"/>
    <p:sldId id="420" r:id="rId81"/>
    <p:sldId id="421" r:id="rId82"/>
    <p:sldId id="422" r:id="rId83"/>
    <p:sldId id="423" r:id="rId84"/>
    <p:sldId id="424" r:id="rId85"/>
    <p:sldId id="341" r:id="rId86"/>
    <p:sldId id="432" r:id="rId87"/>
    <p:sldId id="434" r:id="rId88"/>
    <p:sldId id="433" r:id="rId89"/>
    <p:sldId id="313" r:id="rId9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4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F34C-2141-49D9-8278-4E05E400A2C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3DD99EC-077D-4695-AC5E-4063EF676F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24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F34C-2141-49D9-8278-4E05E400A2C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9EC-077D-4695-AC5E-4063EF676F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65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F34C-2141-49D9-8278-4E05E400A2C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9EC-077D-4695-AC5E-4063EF676F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29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F34C-2141-49D9-8278-4E05E400A2C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9EC-077D-4695-AC5E-4063EF676F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00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11AF34C-2141-49D9-8278-4E05E400A2C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kumimoji="1" lang="ja-JP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3DD99EC-077D-4695-AC5E-4063EF676F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90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F34C-2141-49D9-8278-4E05E400A2C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9EC-077D-4695-AC5E-4063EF676F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95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F34C-2141-49D9-8278-4E05E400A2C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9EC-077D-4695-AC5E-4063EF676F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89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F34C-2141-49D9-8278-4E05E400A2C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9EC-077D-4695-AC5E-4063EF676F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18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F34C-2141-49D9-8278-4E05E400A2C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9EC-077D-4695-AC5E-4063EF676F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27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F34C-2141-49D9-8278-4E05E400A2C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9EC-077D-4695-AC5E-4063EF676F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73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F34C-2141-49D9-8278-4E05E400A2C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9EC-077D-4695-AC5E-4063EF676F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84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11AF34C-2141-49D9-8278-4E05E400A2C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3DD99EC-077D-4695-AC5E-4063EF676F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39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FC246B-A66E-4AE1-4838-6777FAB01F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１年２学期　</a:t>
            </a:r>
            <a:r>
              <a:rPr lang="ja-JP" altLang="en-US" sz="48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期末</a:t>
            </a:r>
            <a:r>
              <a:rPr kumimoji="1" lang="ja-JP" altLang="en-US" sz="48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テスト</a:t>
            </a:r>
            <a:r>
              <a:rPr kumimoji="1" lang="ja-JP" altLang="en-US" sz="4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対策問題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7046E29-8678-8C54-F410-62C58D780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497" y="5342849"/>
            <a:ext cx="9085006" cy="1069848"/>
          </a:xfrm>
        </p:spPr>
        <p:txBody>
          <a:bodyPr>
            <a:normAutofit/>
          </a:bodyPr>
          <a:lstStyle/>
          <a:p>
            <a:r>
              <a:rPr kumimoji="1" lang="ja-JP" altLang="en-US" sz="28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質量パーセント濃度</a:t>
            </a:r>
            <a:r>
              <a:rPr lang="ja-JP" altLang="en-US" sz="28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～火山活動と火成岩まで</a:t>
            </a:r>
            <a:endParaRPr kumimoji="1" lang="ja-JP" altLang="en-US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8261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ABC6A6-FC77-46F3-52AB-9D8EAF27F9F6}"/>
              </a:ext>
            </a:extLst>
          </p:cNvPr>
          <p:cNvSpPr txBox="1"/>
          <p:nvPr/>
        </p:nvSpPr>
        <p:spPr>
          <a:xfrm>
            <a:off x="310585" y="727587"/>
            <a:ext cx="1179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第２問　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21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％、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ｇの食塩水に溶けている食塩は</a:t>
            </a:r>
            <a:endParaRPr kumimoji="1"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何ｇですか？</a:t>
            </a:r>
            <a:endParaRPr kumimoji="1"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338640-5B8E-0745-E274-26C2DAB3E8D0}"/>
              </a:ext>
            </a:extLst>
          </p:cNvPr>
          <p:cNvSpPr txBox="1"/>
          <p:nvPr/>
        </p:nvSpPr>
        <p:spPr>
          <a:xfrm>
            <a:off x="310584" y="2335160"/>
            <a:ext cx="11792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計算式）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ｇが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％なので、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％は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ｇの食塩水の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21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％は食塩の質量なので、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×21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63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↑　　↑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　が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21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個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75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ABC6A6-FC77-46F3-52AB-9D8EAF27F9F6}"/>
              </a:ext>
            </a:extLst>
          </p:cNvPr>
          <p:cNvSpPr txBox="1"/>
          <p:nvPr/>
        </p:nvSpPr>
        <p:spPr>
          <a:xfrm>
            <a:off x="310585" y="727587"/>
            <a:ext cx="1179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第２問　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21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％、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ｇの食塩水に溶けている食塩は</a:t>
            </a:r>
            <a:endParaRPr kumimoji="1"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何ｇですか？</a:t>
            </a:r>
            <a:endParaRPr kumimoji="1"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338640-5B8E-0745-E274-26C2DAB3E8D0}"/>
              </a:ext>
            </a:extLst>
          </p:cNvPr>
          <p:cNvSpPr txBox="1"/>
          <p:nvPr/>
        </p:nvSpPr>
        <p:spPr>
          <a:xfrm>
            <a:off x="310584" y="2335160"/>
            <a:ext cx="11792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計算式）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ｇが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％なので、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％は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ｇの食塩水の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21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％は食塩の質量なので、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×21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63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↑　　↑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　が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21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個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D239141E-C082-73DE-2F0C-BC779B8669E1}"/>
              </a:ext>
            </a:extLst>
          </p:cNvPr>
          <p:cNvSpPr txBox="1">
            <a:spLocks/>
          </p:cNvSpPr>
          <p:nvPr/>
        </p:nvSpPr>
        <p:spPr>
          <a:xfrm>
            <a:off x="7821560" y="4807975"/>
            <a:ext cx="3460955" cy="1103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u="sng" cap="none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</a:t>
            </a:r>
            <a:r>
              <a:rPr lang="en-US" altLang="ja-JP" sz="3600" u="sng" cap="none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63</a:t>
            </a:r>
            <a:r>
              <a:rPr lang="ja-JP" altLang="en-US" sz="3600" u="sng" cap="none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ｇ</a:t>
            </a:r>
          </a:p>
        </p:txBody>
      </p:sp>
    </p:spTree>
    <p:extLst>
      <p:ext uri="{BB962C8B-B14F-4D97-AF65-F5344CB8AC3E}">
        <p14:creationId xmlns:p14="http://schemas.microsoft.com/office/powerpoint/2010/main" val="65889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8" y="381339"/>
            <a:ext cx="11570829" cy="1516288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第３問　</a:t>
            </a:r>
            <a: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100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ｇの水に物質を溶かすことのできる最大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の質量を何といいますか。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422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8" y="381339"/>
            <a:ext cx="11570829" cy="1516288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第３問　</a:t>
            </a:r>
            <a: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100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ｇの水に物質を溶かすことのできる最大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の質量を何といいますか。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2AF37C-CBB2-8704-FF5E-E54D414DEB4E}"/>
              </a:ext>
            </a:extLst>
          </p:cNvPr>
          <p:cNvSpPr txBox="1"/>
          <p:nvPr/>
        </p:nvSpPr>
        <p:spPr>
          <a:xfrm>
            <a:off x="8308257" y="2133401"/>
            <a:ext cx="366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溶解度</a:t>
            </a:r>
            <a:endParaRPr kumimoji="1" lang="en-US" altLang="ja-JP" sz="36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816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8" y="381339"/>
            <a:ext cx="11570829" cy="1516288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第３問　</a:t>
            </a:r>
            <a: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100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ｇの水に物質を溶かすことのできる最大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の質量を何といいますか。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2AF37C-CBB2-8704-FF5E-E54D414DEB4E}"/>
              </a:ext>
            </a:extLst>
          </p:cNvPr>
          <p:cNvSpPr txBox="1"/>
          <p:nvPr/>
        </p:nvSpPr>
        <p:spPr>
          <a:xfrm>
            <a:off x="8308257" y="2133401"/>
            <a:ext cx="366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溶解度</a:t>
            </a:r>
            <a:endParaRPr kumimoji="1" lang="en-US" altLang="ja-JP" sz="36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26" name="Picture 2" descr="溶解熱を利用した硝酸カリウムの溶解度の測定">
            <a:extLst>
              <a:ext uri="{FF2B5EF4-FFF2-40B4-BE49-F238E27FC236}">
                <a16:creationId xmlns:a16="http://schemas.microsoft.com/office/drawing/2014/main" id="{4D0E3DED-4B27-6B78-3BCC-5B4A0379F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83" y="1651818"/>
            <a:ext cx="5503610" cy="506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A3A00E3C-4F00-5770-735E-237285D74E02}"/>
              </a:ext>
            </a:extLst>
          </p:cNvPr>
          <p:cNvSpPr txBox="1">
            <a:spLocks/>
          </p:cNvSpPr>
          <p:nvPr/>
        </p:nvSpPr>
        <p:spPr>
          <a:xfrm>
            <a:off x="5453726" y="2846476"/>
            <a:ext cx="6659616" cy="2187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この溶解度は、水の温度に</a:t>
            </a:r>
            <a:endParaRPr lang="en-US" altLang="ja-JP" sz="36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よって変わるので、</a:t>
            </a:r>
            <a:endParaRPr lang="en-US" altLang="ja-JP" sz="36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温度による変化を表したものを</a:t>
            </a:r>
            <a:endParaRPr lang="en-US" altLang="ja-JP" sz="36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ja-JP" altLang="en-US" sz="3600" cap="none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溶解度曲線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ja-JP" altLang="en-US" sz="36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という。</a:t>
            </a:r>
            <a:endParaRPr lang="ja-JP" altLang="en-US" sz="3600" cap="none" dirty="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3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8" y="381339"/>
            <a:ext cx="11570829" cy="1516288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第３問　</a:t>
            </a:r>
            <a: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100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ｇの水に物質を溶かすことのできる最大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の質量を何といいますか。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2AF37C-CBB2-8704-FF5E-E54D414DEB4E}"/>
              </a:ext>
            </a:extLst>
          </p:cNvPr>
          <p:cNvSpPr txBox="1"/>
          <p:nvPr/>
        </p:nvSpPr>
        <p:spPr>
          <a:xfrm>
            <a:off x="8308257" y="2133401"/>
            <a:ext cx="366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溶解度</a:t>
            </a:r>
            <a:endParaRPr kumimoji="1" lang="en-US" altLang="ja-JP" sz="36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26" name="Picture 2" descr="溶解熱を利用した硝酸カリウムの溶解度の測定">
            <a:extLst>
              <a:ext uri="{FF2B5EF4-FFF2-40B4-BE49-F238E27FC236}">
                <a16:creationId xmlns:a16="http://schemas.microsoft.com/office/drawing/2014/main" id="{4D0E3DED-4B27-6B78-3BCC-5B4A0379F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83" y="1651818"/>
            <a:ext cx="5503610" cy="506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A3A00E3C-4F00-5770-735E-237285D74E02}"/>
              </a:ext>
            </a:extLst>
          </p:cNvPr>
          <p:cNvSpPr txBox="1">
            <a:spLocks/>
          </p:cNvSpPr>
          <p:nvPr/>
        </p:nvSpPr>
        <p:spPr>
          <a:xfrm>
            <a:off x="5453726" y="2846476"/>
            <a:ext cx="6659616" cy="2187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この溶解度は、水の温度に</a:t>
            </a:r>
            <a:endParaRPr lang="en-US" altLang="ja-JP" sz="36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よって変わるので、</a:t>
            </a:r>
            <a:endParaRPr lang="en-US" altLang="ja-JP" sz="36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温度による変化を表したものを</a:t>
            </a:r>
            <a:endParaRPr lang="en-US" altLang="ja-JP" sz="36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ja-JP" altLang="en-US" sz="3600" cap="none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溶解度曲線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ja-JP" altLang="en-US" sz="36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という。</a:t>
            </a:r>
            <a:endParaRPr lang="ja-JP" altLang="en-US" sz="3600" cap="none" dirty="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3525EB9-D340-1EBE-AE48-C3F4246F8FC1}"/>
              </a:ext>
            </a:extLst>
          </p:cNvPr>
          <p:cNvSpPr txBox="1">
            <a:spLocks/>
          </p:cNvSpPr>
          <p:nvPr/>
        </p:nvSpPr>
        <p:spPr>
          <a:xfrm>
            <a:off x="5279923" y="5100860"/>
            <a:ext cx="6985819" cy="1619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例えば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ミョウバンは</a:t>
            </a:r>
            <a:r>
              <a:rPr lang="en-US" altLang="ja-JP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60℃</a:t>
            </a:r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lang="en-US" altLang="ja-JP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100</a:t>
            </a:r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ｇの水に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</a:t>
            </a:r>
            <a:r>
              <a:rPr lang="ja-JP" altLang="en-US" sz="3200" cap="none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約６０ｇ溶ける</a:t>
            </a:r>
            <a:endParaRPr lang="en-US" altLang="ja-JP" sz="3200" cap="none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CFDAC98-F62A-F4E5-55BF-43013BFC432B}"/>
              </a:ext>
            </a:extLst>
          </p:cNvPr>
          <p:cNvSpPr/>
          <p:nvPr/>
        </p:nvSpPr>
        <p:spPr>
          <a:xfrm rot="13131885">
            <a:off x="4139380" y="4312035"/>
            <a:ext cx="550606" cy="4227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938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8" y="381339"/>
            <a:ext cx="11570829" cy="1516288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４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物質を水にとかすことができる限界まで</a:t>
            </a:r>
            <a:b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とかした水溶液を何といいますか？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956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8" y="381339"/>
            <a:ext cx="11570829" cy="1516288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４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物質を水にとかすことができる限界まで</a:t>
            </a:r>
            <a:b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とかした水溶液を何といいますか？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0409E5-517C-B72C-B28D-667C6340CB2D}"/>
              </a:ext>
            </a:extLst>
          </p:cNvPr>
          <p:cNvSpPr txBox="1"/>
          <p:nvPr/>
        </p:nvSpPr>
        <p:spPr>
          <a:xfrm>
            <a:off x="7000567" y="2231723"/>
            <a:ext cx="480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飽和水溶液</a:t>
            </a:r>
            <a:endParaRPr kumimoji="1" lang="en-US" altLang="ja-JP" sz="36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907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8" y="381339"/>
            <a:ext cx="11570829" cy="1516288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４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物質を水にとかすことができる限界まで</a:t>
            </a:r>
            <a:b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とかした水溶液を何といいますか？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0409E5-517C-B72C-B28D-667C6340CB2D}"/>
              </a:ext>
            </a:extLst>
          </p:cNvPr>
          <p:cNvSpPr txBox="1"/>
          <p:nvPr/>
        </p:nvSpPr>
        <p:spPr>
          <a:xfrm>
            <a:off x="7000567" y="2231723"/>
            <a:ext cx="480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飽和水溶液</a:t>
            </a:r>
            <a:endParaRPr kumimoji="1" lang="en-US" altLang="ja-JP" sz="36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4" name="Picture 2" descr="溶解熱を利用した硝酸カリウムの溶解度の測定">
            <a:extLst>
              <a:ext uri="{FF2B5EF4-FFF2-40B4-BE49-F238E27FC236}">
                <a16:creationId xmlns:a16="http://schemas.microsoft.com/office/drawing/2014/main" id="{0089C4EE-4389-8904-2954-4AC8F5899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83" y="1651818"/>
            <a:ext cx="5503610" cy="506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D394A105-782A-5611-1436-FCAE182B8380}"/>
              </a:ext>
            </a:extLst>
          </p:cNvPr>
          <p:cNvSpPr/>
          <p:nvPr/>
        </p:nvSpPr>
        <p:spPr>
          <a:xfrm rot="13131885">
            <a:off x="4139380" y="4312035"/>
            <a:ext cx="550606" cy="4227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E27963B-7201-72FE-FCE9-36A78EDB897E}"/>
              </a:ext>
            </a:extLst>
          </p:cNvPr>
          <p:cNvSpPr txBox="1">
            <a:spLocks/>
          </p:cNvSpPr>
          <p:nvPr/>
        </p:nvSpPr>
        <p:spPr>
          <a:xfrm>
            <a:off x="5453727" y="3097195"/>
            <a:ext cx="6616239" cy="3379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例えば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en-US" altLang="ja-JP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60℃</a:t>
            </a:r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の水のミョウバンの溶解度は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ja-JP" altLang="en-US" sz="3200" cap="none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６０ｇ</a:t>
            </a:r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なので、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en-US" altLang="ja-JP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60℃</a:t>
            </a:r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lang="en-US" altLang="ja-JP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100</a:t>
            </a:r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ｇの水に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６０ｇのミョウバンを溶かすと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飽和水溶液になる。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296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82" y="214192"/>
            <a:ext cx="11846132" cy="2872940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５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下の表は、硝酸カリウムの溶解度である。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</a:t>
            </a:r>
            <a: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60℃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100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ｇの水にとける限界まで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硝酸カリウムをとかして飽和水溶液をつくった。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この水溶液を</a:t>
            </a:r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℃まで冷やすと、</a:t>
            </a:r>
            <a:b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何ｇの結晶が析出するはずですか。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8DC7AE3C-C5F5-C35F-2C32-AB2616445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32004"/>
              </p:ext>
            </p:extLst>
          </p:nvPr>
        </p:nvGraphicFramePr>
        <p:xfrm>
          <a:off x="2263160" y="2954694"/>
          <a:ext cx="8168867" cy="13963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7563">
                  <a:extLst>
                    <a:ext uri="{9D8B030D-6E8A-4147-A177-3AD203B41FA5}">
                      <a16:colId xmlns:a16="http://schemas.microsoft.com/office/drawing/2014/main" val="4203971157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2597330531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2523554860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3386115746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547883931"/>
                    </a:ext>
                  </a:extLst>
                </a:gridCol>
              </a:tblGrid>
              <a:tr h="6981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/>
                        <a:t>温度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0℃</a:t>
                      </a:r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20℃</a:t>
                      </a:r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40℃</a:t>
                      </a:r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60℃</a:t>
                      </a:r>
                      <a:endParaRPr kumimoji="1" lang="ja-JP" altLang="en-US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1348767"/>
                  </a:ext>
                </a:extLst>
              </a:tr>
              <a:tr h="6981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/>
                        <a:t>溶解度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31.6</a:t>
                      </a:r>
                      <a:r>
                        <a:rPr kumimoji="1" lang="ja-JP" altLang="en-US" sz="3200"/>
                        <a:t>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63.9</a:t>
                      </a:r>
                      <a:r>
                        <a:rPr kumimoji="1" lang="ja-JP" altLang="en-US" sz="3200"/>
                        <a:t>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109.2</a:t>
                      </a:r>
                      <a:r>
                        <a:rPr kumimoji="1" lang="ja-JP" altLang="en-US" sz="3200"/>
                        <a:t>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168.8</a:t>
                      </a:r>
                      <a:r>
                        <a:rPr kumimoji="1" lang="ja-JP" altLang="en-US" sz="3200"/>
                        <a:t>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4137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42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ABC6A6-FC77-46F3-52AB-9D8EAF27F9F6}"/>
              </a:ext>
            </a:extLst>
          </p:cNvPr>
          <p:cNvSpPr txBox="1"/>
          <p:nvPr/>
        </p:nvSpPr>
        <p:spPr>
          <a:xfrm>
            <a:off x="310585" y="727587"/>
            <a:ext cx="1179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ｇに、食塩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ｇを溶かしてつくった</a:t>
            </a:r>
            <a:endParaRPr kumimoji="1"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食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塩水の質量パーセント濃度を求めなさい。</a:t>
            </a:r>
          </a:p>
        </p:txBody>
      </p:sp>
    </p:spTree>
    <p:extLst>
      <p:ext uri="{BB962C8B-B14F-4D97-AF65-F5344CB8AC3E}">
        <p14:creationId xmlns:p14="http://schemas.microsoft.com/office/powerpoint/2010/main" val="3453056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82" y="214192"/>
            <a:ext cx="11846132" cy="2872940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５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下の表は、硝酸カリウムの溶解度である。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</a:t>
            </a:r>
            <a: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60℃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100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ｇの水にとける限界まで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硝酸カリウムをとかして飽和水溶液をつくった。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この水溶液を</a:t>
            </a:r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℃まで冷やすと、</a:t>
            </a:r>
            <a:b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何ｇの結晶が析出するはずですか。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8DC7AE3C-C5F5-C35F-2C32-AB2616445213}"/>
              </a:ext>
            </a:extLst>
          </p:cNvPr>
          <p:cNvGraphicFramePr>
            <a:graphicFrameLocks noGrp="1"/>
          </p:cNvGraphicFramePr>
          <p:nvPr/>
        </p:nvGraphicFramePr>
        <p:xfrm>
          <a:off x="2263160" y="2954694"/>
          <a:ext cx="8168867" cy="13963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7563">
                  <a:extLst>
                    <a:ext uri="{9D8B030D-6E8A-4147-A177-3AD203B41FA5}">
                      <a16:colId xmlns:a16="http://schemas.microsoft.com/office/drawing/2014/main" val="4203971157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2597330531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2523554860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3386115746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547883931"/>
                    </a:ext>
                  </a:extLst>
                </a:gridCol>
              </a:tblGrid>
              <a:tr h="6981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/>
                        <a:t>温度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0℃</a:t>
                      </a:r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20℃</a:t>
                      </a:r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40℃</a:t>
                      </a:r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60℃</a:t>
                      </a:r>
                      <a:endParaRPr kumimoji="1" lang="ja-JP" altLang="en-US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1348767"/>
                  </a:ext>
                </a:extLst>
              </a:tr>
              <a:tr h="6981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/>
                        <a:t>溶解度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31.6</a:t>
                      </a:r>
                      <a:r>
                        <a:rPr kumimoji="1" lang="ja-JP" altLang="en-US" sz="3200"/>
                        <a:t>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63.9</a:t>
                      </a:r>
                      <a:r>
                        <a:rPr kumimoji="1" lang="ja-JP" altLang="en-US" sz="3200"/>
                        <a:t>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109.2</a:t>
                      </a:r>
                      <a:r>
                        <a:rPr kumimoji="1" lang="ja-JP" altLang="en-US" sz="3200"/>
                        <a:t>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168.8</a:t>
                      </a:r>
                      <a:r>
                        <a:rPr kumimoji="1" lang="ja-JP" altLang="en-US" sz="3200"/>
                        <a:t>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413796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EC8288-32BA-4649-7827-EC70132531D1}"/>
              </a:ext>
            </a:extLst>
          </p:cNvPr>
          <p:cNvSpPr txBox="1"/>
          <p:nvPr/>
        </p:nvSpPr>
        <p:spPr>
          <a:xfrm>
            <a:off x="317805" y="4548867"/>
            <a:ext cx="9779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計算）</a:t>
            </a:r>
            <a:r>
              <a:rPr kumimoji="1" lang="en-US" altLang="ja-JP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60℃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のとき、</a:t>
            </a:r>
            <a:r>
              <a:rPr kumimoji="1" lang="en-US" altLang="ja-JP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168.8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ｇとけている。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</a:t>
            </a:r>
            <a:r>
              <a:rPr kumimoji="1" lang="en-US" altLang="ja-JP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℃では、</a:t>
            </a:r>
            <a:r>
              <a:rPr kumimoji="1" lang="en-US" altLang="ja-JP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63.9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ｇしかとけないので、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</a:t>
            </a:r>
            <a:r>
              <a:rPr kumimoji="1" lang="en-US" altLang="ja-JP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168.8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ｇ－</a:t>
            </a:r>
            <a:r>
              <a:rPr kumimoji="1" lang="en-US" altLang="ja-JP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63.9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ｇ＝</a:t>
            </a:r>
            <a:r>
              <a:rPr kumimoji="1" lang="en-US" altLang="ja-JP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104.9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902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82" y="214192"/>
            <a:ext cx="11846132" cy="2872940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５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下の表は、硝酸カリウムの溶解度である。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</a:t>
            </a:r>
            <a: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60℃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100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ｇの水にとける限界まで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硝酸カリウムをとかして飽和水溶液をつくった。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この水溶液を</a:t>
            </a:r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℃まで冷やすと、</a:t>
            </a:r>
            <a:b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何ｇの結晶が析出するはずですか。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0409E5-517C-B72C-B28D-667C6340CB2D}"/>
              </a:ext>
            </a:extLst>
          </p:cNvPr>
          <p:cNvSpPr txBox="1"/>
          <p:nvPr/>
        </p:nvSpPr>
        <p:spPr>
          <a:xfrm>
            <a:off x="8066314" y="5980027"/>
            <a:ext cx="352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</a:t>
            </a:r>
            <a:r>
              <a:rPr kumimoji="1" lang="en-US" altLang="ja-JP" sz="3600" u="sng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104.9</a:t>
            </a:r>
            <a:r>
              <a:rPr kumimoji="1" lang="ja-JP" altLang="en-US" sz="3600" u="sng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</a:t>
            </a:r>
            <a:endParaRPr kumimoji="1" lang="en-US" altLang="ja-JP" sz="36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8DC7AE3C-C5F5-C35F-2C32-AB2616445213}"/>
              </a:ext>
            </a:extLst>
          </p:cNvPr>
          <p:cNvGraphicFramePr>
            <a:graphicFrameLocks noGrp="1"/>
          </p:cNvGraphicFramePr>
          <p:nvPr/>
        </p:nvGraphicFramePr>
        <p:xfrm>
          <a:off x="2263160" y="2954694"/>
          <a:ext cx="8168867" cy="13963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7563">
                  <a:extLst>
                    <a:ext uri="{9D8B030D-6E8A-4147-A177-3AD203B41FA5}">
                      <a16:colId xmlns:a16="http://schemas.microsoft.com/office/drawing/2014/main" val="4203971157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2597330531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2523554860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3386115746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547883931"/>
                    </a:ext>
                  </a:extLst>
                </a:gridCol>
              </a:tblGrid>
              <a:tr h="6981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/>
                        <a:t>温度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0℃</a:t>
                      </a:r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20℃</a:t>
                      </a:r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40℃</a:t>
                      </a:r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60℃</a:t>
                      </a:r>
                      <a:endParaRPr kumimoji="1" lang="ja-JP" altLang="en-US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1348767"/>
                  </a:ext>
                </a:extLst>
              </a:tr>
              <a:tr h="6981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/>
                        <a:t>溶解度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31.6</a:t>
                      </a:r>
                      <a:r>
                        <a:rPr kumimoji="1" lang="ja-JP" altLang="en-US" sz="3200"/>
                        <a:t>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63.9</a:t>
                      </a:r>
                      <a:r>
                        <a:rPr kumimoji="1" lang="ja-JP" altLang="en-US" sz="3200"/>
                        <a:t>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109.2</a:t>
                      </a:r>
                      <a:r>
                        <a:rPr kumimoji="1" lang="ja-JP" altLang="en-US" sz="3200"/>
                        <a:t>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/>
                        <a:t>168.8</a:t>
                      </a:r>
                      <a:r>
                        <a:rPr kumimoji="1" lang="ja-JP" altLang="en-US" sz="3200"/>
                        <a:t>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413796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EC8288-32BA-4649-7827-EC70132531D1}"/>
              </a:ext>
            </a:extLst>
          </p:cNvPr>
          <p:cNvSpPr txBox="1"/>
          <p:nvPr/>
        </p:nvSpPr>
        <p:spPr>
          <a:xfrm>
            <a:off x="317805" y="4548867"/>
            <a:ext cx="9779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計算）</a:t>
            </a:r>
            <a:r>
              <a:rPr kumimoji="1" lang="en-US" altLang="ja-JP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60℃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のとき、</a:t>
            </a:r>
            <a:r>
              <a:rPr kumimoji="1" lang="en-US" altLang="ja-JP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168.8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ｇとけている。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</a:t>
            </a:r>
            <a:r>
              <a:rPr kumimoji="1" lang="en-US" altLang="ja-JP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℃では、</a:t>
            </a:r>
            <a:r>
              <a:rPr kumimoji="1" lang="en-US" altLang="ja-JP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63.9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ｇしかとけないので、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</a:t>
            </a:r>
            <a:r>
              <a:rPr kumimoji="1" lang="en-US" altLang="ja-JP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168.8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ｇ－</a:t>
            </a:r>
            <a:r>
              <a:rPr kumimoji="1" lang="en-US" altLang="ja-JP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63.9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ｇ＝</a:t>
            </a:r>
            <a:r>
              <a:rPr kumimoji="1" lang="en-US" altLang="ja-JP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104.9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781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8" y="381338"/>
            <a:ext cx="11570829" cy="1978403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第６問　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固体をいったん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水にとかして、とかした物質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をふたたび結晶として取り出すことを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何といいますか。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462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8" y="381338"/>
            <a:ext cx="11570829" cy="1978403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第６問　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固体をいったん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水にとかして、とかした物質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をふたたび結晶として取り出すことを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何といいますか。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0409E5-517C-B72C-B28D-667C6340CB2D}"/>
              </a:ext>
            </a:extLst>
          </p:cNvPr>
          <p:cNvSpPr txBox="1"/>
          <p:nvPr/>
        </p:nvSpPr>
        <p:spPr>
          <a:xfrm>
            <a:off x="7000567" y="2231723"/>
            <a:ext cx="480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再結晶</a:t>
            </a:r>
            <a:endParaRPr kumimoji="1" lang="en-US" altLang="ja-JP" sz="36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981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8" y="381338"/>
            <a:ext cx="11570829" cy="1978403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第６問　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固体をいったん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水にとかして、とかした物質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をふたたび結晶として取り出すことを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何といいますか。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0409E5-517C-B72C-B28D-667C6340CB2D}"/>
              </a:ext>
            </a:extLst>
          </p:cNvPr>
          <p:cNvSpPr txBox="1"/>
          <p:nvPr/>
        </p:nvSpPr>
        <p:spPr>
          <a:xfrm>
            <a:off x="7000567" y="2231723"/>
            <a:ext cx="480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再結晶</a:t>
            </a:r>
            <a:endParaRPr kumimoji="1" lang="en-US" altLang="ja-JP" sz="36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E27963B-7201-72FE-FCE9-36A78EDB897E}"/>
              </a:ext>
            </a:extLst>
          </p:cNvPr>
          <p:cNvSpPr txBox="1">
            <a:spLocks/>
          </p:cNvSpPr>
          <p:nvPr/>
        </p:nvSpPr>
        <p:spPr>
          <a:xfrm>
            <a:off x="761131" y="2790277"/>
            <a:ext cx="11430869" cy="1189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結晶の形は物質によって異なる。→物質を見分けられる。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154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8" y="381338"/>
            <a:ext cx="11570829" cy="1978403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第６問　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固体をいったん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水にとかして、とかした物質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をふたたび結晶として取り出すことを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何といいますか。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0409E5-517C-B72C-B28D-667C6340CB2D}"/>
              </a:ext>
            </a:extLst>
          </p:cNvPr>
          <p:cNvSpPr txBox="1"/>
          <p:nvPr/>
        </p:nvSpPr>
        <p:spPr>
          <a:xfrm>
            <a:off x="7000567" y="2231723"/>
            <a:ext cx="480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再結晶</a:t>
            </a:r>
            <a:endParaRPr kumimoji="1" lang="en-US" altLang="ja-JP" sz="36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E27963B-7201-72FE-FCE9-36A78EDB897E}"/>
              </a:ext>
            </a:extLst>
          </p:cNvPr>
          <p:cNvSpPr txBox="1">
            <a:spLocks/>
          </p:cNvSpPr>
          <p:nvPr/>
        </p:nvSpPr>
        <p:spPr>
          <a:xfrm>
            <a:off x="761131" y="2790277"/>
            <a:ext cx="11430869" cy="1189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結晶の形は物質によって異なる。→物質を見分けられる。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26" name="Picture 2" descr="正方形の構造が美しい！食塩の結晶（塩化ナトリウムの結晶）の観察 | 科学のネタ帳">
            <a:extLst>
              <a:ext uri="{FF2B5EF4-FFF2-40B4-BE49-F238E27FC236}">
                <a16:creationId xmlns:a16="http://schemas.microsoft.com/office/drawing/2014/main" id="{EADBA87B-5091-04AD-C34D-442CE8CD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54" y="3805445"/>
            <a:ext cx="1801401" cy="15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直方体 2">
            <a:extLst>
              <a:ext uri="{FF2B5EF4-FFF2-40B4-BE49-F238E27FC236}">
                <a16:creationId xmlns:a16="http://schemas.microsoft.com/office/drawing/2014/main" id="{38DBB9BC-5913-FAB2-C80B-66C20DA9029A}"/>
              </a:ext>
            </a:extLst>
          </p:cNvPr>
          <p:cNvSpPr/>
          <p:nvPr/>
        </p:nvSpPr>
        <p:spPr>
          <a:xfrm>
            <a:off x="3057832" y="4326194"/>
            <a:ext cx="835742" cy="786580"/>
          </a:xfrm>
          <a:prstGeom prst="cub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硝酸カリウム 結晶">
            <a:extLst>
              <a:ext uri="{FF2B5EF4-FFF2-40B4-BE49-F238E27FC236}">
                <a16:creationId xmlns:a16="http://schemas.microsoft.com/office/drawing/2014/main" id="{95E4CB00-F8D7-860D-E1D0-D47D8C6D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27" y="3805445"/>
            <a:ext cx="1916444" cy="14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何たって理科（その6） | チャンネルアイル">
            <a:extLst>
              <a:ext uri="{FF2B5EF4-FFF2-40B4-BE49-F238E27FC236}">
                <a16:creationId xmlns:a16="http://schemas.microsoft.com/office/drawing/2014/main" id="{4D351341-3DAB-B3C8-58AF-EB6A964E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95" y="3827027"/>
            <a:ext cx="1916445" cy="149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01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8" y="381338"/>
            <a:ext cx="11570829" cy="1978403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第６問　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固体をいったん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水にとかして、とかした物質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をふたたび結晶として取り出すことを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何といいますか。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0409E5-517C-B72C-B28D-667C6340CB2D}"/>
              </a:ext>
            </a:extLst>
          </p:cNvPr>
          <p:cNvSpPr txBox="1"/>
          <p:nvPr/>
        </p:nvSpPr>
        <p:spPr>
          <a:xfrm>
            <a:off x="7000567" y="2231723"/>
            <a:ext cx="480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再結晶</a:t>
            </a:r>
            <a:endParaRPr kumimoji="1" lang="en-US" altLang="ja-JP" sz="36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E27963B-7201-72FE-FCE9-36A78EDB897E}"/>
              </a:ext>
            </a:extLst>
          </p:cNvPr>
          <p:cNvSpPr txBox="1">
            <a:spLocks/>
          </p:cNvSpPr>
          <p:nvPr/>
        </p:nvSpPr>
        <p:spPr>
          <a:xfrm>
            <a:off x="761131" y="2790277"/>
            <a:ext cx="11430869" cy="1189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結晶の形は物質によって異なる。→物質を見分けられる。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26" name="Picture 2" descr="正方形の構造が美しい！食塩の結晶（塩化ナトリウムの結晶）の観察 | 科学のネタ帳">
            <a:extLst>
              <a:ext uri="{FF2B5EF4-FFF2-40B4-BE49-F238E27FC236}">
                <a16:creationId xmlns:a16="http://schemas.microsoft.com/office/drawing/2014/main" id="{EADBA87B-5091-04AD-C34D-442CE8CD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54" y="3805445"/>
            <a:ext cx="1801401" cy="15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直方体 2">
            <a:extLst>
              <a:ext uri="{FF2B5EF4-FFF2-40B4-BE49-F238E27FC236}">
                <a16:creationId xmlns:a16="http://schemas.microsoft.com/office/drawing/2014/main" id="{38DBB9BC-5913-FAB2-C80B-66C20DA9029A}"/>
              </a:ext>
            </a:extLst>
          </p:cNvPr>
          <p:cNvSpPr/>
          <p:nvPr/>
        </p:nvSpPr>
        <p:spPr>
          <a:xfrm>
            <a:off x="3057832" y="4326194"/>
            <a:ext cx="835742" cy="786580"/>
          </a:xfrm>
          <a:prstGeom prst="cub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6EDAD8F-E342-7938-E663-01DE024B87BD}"/>
              </a:ext>
            </a:extLst>
          </p:cNvPr>
          <p:cNvSpPr txBox="1">
            <a:spLocks/>
          </p:cNvSpPr>
          <p:nvPr/>
        </p:nvSpPr>
        <p:spPr>
          <a:xfrm>
            <a:off x="1049954" y="5459021"/>
            <a:ext cx="3299950" cy="739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塩化ナトリウム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28" name="Picture 4" descr="硝酸カリウム 結晶">
            <a:extLst>
              <a:ext uri="{FF2B5EF4-FFF2-40B4-BE49-F238E27FC236}">
                <a16:creationId xmlns:a16="http://schemas.microsoft.com/office/drawing/2014/main" id="{95E4CB00-F8D7-860D-E1D0-D47D8C6D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27" y="3805445"/>
            <a:ext cx="1916444" cy="14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何たって理科（その6） | チャンネルアイル">
            <a:extLst>
              <a:ext uri="{FF2B5EF4-FFF2-40B4-BE49-F238E27FC236}">
                <a16:creationId xmlns:a16="http://schemas.microsoft.com/office/drawing/2014/main" id="{4D351341-3DAB-B3C8-58AF-EB6A964E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95" y="3827027"/>
            <a:ext cx="1916445" cy="149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69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8" y="381338"/>
            <a:ext cx="11570829" cy="1978403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第６問　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固体をいったん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水にとかして、とかした物質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をふたたび結晶として取り出すことを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何といいますか。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0409E5-517C-B72C-B28D-667C6340CB2D}"/>
              </a:ext>
            </a:extLst>
          </p:cNvPr>
          <p:cNvSpPr txBox="1"/>
          <p:nvPr/>
        </p:nvSpPr>
        <p:spPr>
          <a:xfrm>
            <a:off x="7000567" y="2231723"/>
            <a:ext cx="480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再結晶</a:t>
            </a:r>
            <a:endParaRPr kumimoji="1" lang="en-US" altLang="ja-JP" sz="36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E27963B-7201-72FE-FCE9-36A78EDB897E}"/>
              </a:ext>
            </a:extLst>
          </p:cNvPr>
          <p:cNvSpPr txBox="1">
            <a:spLocks/>
          </p:cNvSpPr>
          <p:nvPr/>
        </p:nvSpPr>
        <p:spPr>
          <a:xfrm>
            <a:off x="761131" y="2790277"/>
            <a:ext cx="11430869" cy="1189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結晶の形は物質によって異なる。→物質を見分けられる。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26" name="Picture 2" descr="正方形の構造が美しい！食塩の結晶（塩化ナトリウムの結晶）の観察 | 科学のネタ帳">
            <a:extLst>
              <a:ext uri="{FF2B5EF4-FFF2-40B4-BE49-F238E27FC236}">
                <a16:creationId xmlns:a16="http://schemas.microsoft.com/office/drawing/2014/main" id="{EADBA87B-5091-04AD-C34D-442CE8CD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54" y="3805445"/>
            <a:ext cx="1801401" cy="15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直方体 2">
            <a:extLst>
              <a:ext uri="{FF2B5EF4-FFF2-40B4-BE49-F238E27FC236}">
                <a16:creationId xmlns:a16="http://schemas.microsoft.com/office/drawing/2014/main" id="{38DBB9BC-5913-FAB2-C80B-66C20DA9029A}"/>
              </a:ext>
            </a:extLst>
          </p:cNvPr>
          <p:cNvSpPr/>
          <p:nvPr/>
        </p:nvSpPr>
        <p:spPr>
          <a:xfrm>
            <a:off x="3057832" y="4326194"/>
            <a:ext cx="835742" cy="786580"/>
          </a:xfrm>
          <a:prstGeom prst="cub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6EDAD8F-E342-7938-E663-01DE024B87BD}"/>
              </a:ext>
            </a:extLst>
          </p:cNvPr>
          <p:cNvSpPr txBox="1">
            <a:spLocks/>
          </p:cNvSpPr>
          <p:nvPr/>
        </p:nvSpPr>
        <p:spPr>
          <a:xfrm>
            <a:off x="1049954" y="5459021"/>
            <a:ext cx="3299950" cy="739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塩化ナトリウム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28" name="Picture 4" descr="硝酸カリウム 結晶">
            <a:extLst>
              <a:ext uri="{FF2B5EF4-FFF2-40B4-BE49-F238E27FC236}">
                <a16:creationId xmlns:a16="http://schemas.microsoft.com/office/drawing/2014/main" id="{95E4CB00-F8D7-860D-E1D0-D47D8C6D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27" y="3805445"/>
            <a:ext cx="1916444" cy="14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00C3D562-0CDA-F2CB-5891-FEFD5B6B0DAF}"/>
              </a:ext>
            </a:extLst>
          </p:cNvPr>
          <p:cNvSpPr txBox="1">
            <a:spLocks/>
          </p:cNvSpPr>
          <p:nvPr/>
        </p:nvSpPr>
        <p:spPr>
          <a:xfrm>
            <a:off x="4696216" y="5532546"/>
            <a:ext cx="2613995" cy="620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硝酸カリウム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32" name="Picture 8" descr="何たって理科（その6） | チャンネルアイル">
            <a:extLst>
              <a:ext uri="{FF2B5EF4-FFF2-40B4-BE49-F238E27FC236}">
                <a16:creationId xmlns:a16="http://schemas.microsoft.com/office/drawing/2014/main" id="{4D351341-3DAB-B3C8-58AF-EB6A964E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95" y="3827027"/>
            <a:ext cx="1916445" cy="149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1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8" y="381338"/>
            <a:ext cx="11570829" cy="1978403"/>
          </a:xfrm>
        </p:spPr>
        <p:txBody>
          <a:bodyPr>
            <a:normAutofit/>
          </a:bodyPr>
          <a:lstStyle/>
          <a:p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第６問　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固体をいったん</a:t>
            </a: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水にとかして、とかした物質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をふたたび結晶として取り出すことを</a:t>
            </a:r>
            <a:br>
              <a:rPr kumimoji="1"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何といいますか。</a:t>
            </a:r>
            <a:endParaRPr kumimoji="1" lang="ja-JP" altLang="en-US" sz="36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0409E5-517C-B72C-B28D-667C6340CB2D}"/>
              </a:ext>
            </a:extLst>
          </p:cNvPr>
          <p:cNvSpPr txBox="1"/>
          <p:nvPr/>
        </p:nvSpPr>
        <p:spPr>
          <a:xfrm>
            <a:off x="7000567" y="2231723"/>
            <a:ext cx="480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再結晶</a:t>
            </a:r>
            <a:endParaRPr kumimoji="1" lang="en-US" altLang="ja-JP" sz="36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E27963B-7201-72FE-FCE9-36A78EDB897E}"/>
              </a:ext>
            </a:extLst>
          </p:cNvPr>
          <p:cNvSpPr txBox="1">
            <a:spLocks/>
          </p:cNvSpPr>
          <p:nvPr/>
        </p:nvSpPr>
        <p:spPr>
          <a:xfrm>
            <a:off x="761131" y="2790277"/>
            <a:ext cx="11430869" cy="1189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結晶の形は物質によって異なる。→物質を見分けられる。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26" name="Picture 2" descr="正方形の構造が美しい！食塩の結晶（塩化ナトリウムの結晶）の観察 | 科学のネタ帳">
            <a:extLst>
              <a:ext uri="{FF2B5EF4-FFF2-40B4-BE49-F238E27FC236}">
                <a16:creationId xmlns:a16="http://schemas.microsoft.com/office/drawing/2014/main" id="{EADBA87B-5091-04AD-C34D-442CE8CD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54" y="3805445"/>
            <a:ext cx="1801401" cy="15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直方体 2">
            <a:extLst>
              <a:ext uri="{FF2B5EF4-FFF2-40B4-BE49-F238E27FC236}">
                <a16:creationId xmlns:a16="http://schemas.microsoft.com/office/drawing/2014/main" id="{38DBB9BC-5913-FAB2-C80B-66C20DA9029A}"/>
              </a:ext>
            </a:extLst>
          </p:cNvPr>
          <p:cNvSpPr/>
          <p:nvPr/>
        </p:nvSpPr>
        <p:spPr>
          <a:xfrm>
            <a:off x="3057832" y="4326194"/>
            <a:ext cx="835742" cy="786580"/>
          </a:xfrm>
          <a:prstGeom prst="cub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6EDAD8F-E342-7938-E663-01DE024B87BD}"/>
              </a:ext>
            </a:extLst>
          </p:cNvPr>
          <p:cNvSpPr txBox="1">
            <a:spLocks/>
          </p:cNvSpPr>
          <p:nvPr/>
        </p:nvSpPr>
        <p:spPr>
          <a:xfrm>
            <a:off x="1049954" y="5459021"/>
            <a:ext cx="3299950" cy="739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塩化ナトリウム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28" name="Picture 4" descr="硝酸カリウム 結晶">
            <a:extLst>
              <a:ext uri="{FF2B5EF4-FFF2-40B4-BE49-F238E27FC236}">
                <a16:creationId xmlns:a16="http://schemas.microsoft.com/office/drawing/2014/main" id="{95E4CB00-F8D7-860D-E1D0-D47D8C6D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27" y="3805445"/>
            <a:ext cx="1916444" cy="14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00C3D562-0CDA-F2CB-5891-FEFD5B6B0DAF}"/>
              </a:ext>
            </a:extLst>
          </p:cNvPr>
          <p:cNvSpPr txBox="1">
            <a:spLocks/>
          </p:cNvSpPr>
          <p:nvPr/>
        </p:nvSpPr>
        <p:spPr>
          <a:xfrm>
            <a:off x="4696216" y="5532546"/>
            <a:ext cx="2613995" cy="620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硝酸カリウム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32" name="Picture 8" descr="何たって理科（その6） | チャンネルアイル">
            <a:extLst>
              <a:ext uri="{FF2B5EF4-FFF2-40B4-BE49-F238E27FC236}">
                <a16:creationId xmlns:a16="http://schemas.microsoft.com/office/drawing/2014/main" id="{4D351341-3DAB-B3C8-58AF-EB6A964E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95" y="3827027"/>
            <a:ext cx="1916445" cy="149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4C5BA5B6-265E-5500-0688-6E303E62C0A8}"/>
              </a:ext>
            </a:extLst>
          </p:cNvPr>
          <p:cNvSpPr txBox="1">
            <a:spLocks/>
          </p:cNvSpPr>
          <p:nvPr/>
        </p:nvSpPr>
        <p:spPr>
          <a:xfrm>
            <a:off x="8097556" y="5578327"/>
            <a:ext cx="2613995" cy="620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cap="none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ミョウバン</a:t>
            </a:r>
            <a:endParaRPr lang="en-US" altLang="ja-JP" sz="3200" cap="none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3447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414378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第７問　緑色の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BTB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溶液を次の水溶液に加えたとき、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何色を示しますか？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9EE7DE6-1EC4-A60F-E33E-3520C5C934D7}"/>
              </a:ext>
            </a:extLst>
          </p:cNvPr>
          <p:cNvSpPr>
            <a:spLocks noGrp="1"/>
          </p:cNvSpPr>
          <p:nvPr/>
        </p:nvSpPr>
        <p:spPr>
          <a:xfrm>
            <a:off x="919316" y="3057834"/>
            <a:ext cx="10353368" cy="28906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　塩　酸　　　　②</a:t>
            </a:r>
            <a:r>
              <a:rPr lang="ja-JP" altLang="en-US" sz="32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水酸化ナトリウム水溶液</a:t>
            </a: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4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③　食塩水　　　　④　炭酸水</a:t>
            </a:r>
            <a:endParaRPr lang="en-US" altLang="ja-JP" sz="4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6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ABC6A6-FC77-46F3-52AB-9D8EAF27F9F6}"/>
              </a:ext>
            </a:extLst>
          </p:cNvPr>
          <p:cNvSpPr txBox="1"/>
          <p:nvPr/>
        </p:nvSpPr>
        <p:spPr>
          <a:xfrm>
            <a:off x="310585" y="727587"/>
            <a:ext cx="1179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ｇに、食塩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ｇを溶かしてつくった</a:t>
            </a:r>
            <a:endParaRPr kumimoji="1"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食塩水の質量パーセント濃度を求めなさい。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B0F31D-B6A5-A49E-8E7E-C3404278C6B8}"/>
              </a:ext>
            </a:extLst>
          </p:cNvPr>
          <p:cNvSpPr txBox="1"/>
          <p:nvPr/>
        </p:nvSpPr>
        <p:spPr>
          <a:xfrm>
            <a:off x="310585" y="2443316"/>
            <a:ext cx="11881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計算式）食塩水の質量⇒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ｇ＋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ｇ＝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240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　　　　　　　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750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414378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第７問　緑色の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BTB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溶液を次の水溶液に加えたとき、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何色を示しますか？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9EE7DE6-1EC4-A60F-E33E-3520C5C934D7}"/>
              </a:ext>
            </a:extLst>
          </p:cNvPr>
          <p:cNvSpPr>
            <a:spLocks noGrp="1"/>
          </p:cNvSpPr>
          <p:nvPr/>
        </p:nvSpPr>
        <p:spPr>
          <a:xfrm>
            <a:off x="919316" y="3057834"/>
            <a:ext cx="10353368" cy="28906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　塩　酸　　　　②</a:t>
            </a:r>
            <a:r>
              <a:rPr lang="ja-JP" altLang="en-US" sz="32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水酸化ナトリウム水溶液</a:t>
            </a: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4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③　食塩水　　　　④　炭酸水</a:t>
            </a:r>
            <a:endParaRPr lang="en-US" altLang="ja-JP" sz="4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5C185-9DDD-0F85-ABAE-79408107BA5F}"/>
              </a:ext>
            </a:extLst>
          </p:cNvPr>
          <p:cNvSpPr>
            <a:spLocks noGrp="1"/>
          </p:cNvSpPr>
          <p:nvPr/>
        </p:nvSpPr>
        <p:spPr>
          <a:xfrm>
            <a:off x="575187" y="1641988"/>
            <a:ext cx="11046542" cy="125852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ヒント）</a:t>
            </a:r>
            <a:r>
              <a:rPr lang="en-US" altLang="ja-JP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BTB</a:t>
            </a: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溶液は</a:t>
            </a:r>
            <a:endParaRPr lang="en-US" altLang="ja-JP" sz="4000">
              <a:solidFill>
                <a:srgbClr val="00B05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酸性→黄、　中性→緑、　アルカリ性→青</a:t>
            </a:r>
            <a:endParaRPr lang="en-US" altLang="ja-JP" sz="4000">
              <a:solidFill>
                <a:srgbClr val="00B05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0453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414378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第７問　緑色の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BTB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溶液を次の水溶液に加えたとき、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何色を示しますか？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9EE7DE6-1EC4-A60F-E33E-3520C5C934D7}"/>
              </a:ext>
            </a:extLst>
          </p:cNvPr>
          <p:cNvSpPr>
            <a:spLocks noGrp="1"/>
          </p:cNvSpPr>
          <p:nvPr/>
        </p:nvSpPr>
        <p:spPr>
          <a:xfrm>
            <a:off x="919316" y="3057834"/>
            <a:ext cx="10353368" cy="28906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　塩　酸　　　　②</a:t>
            </a:r>
            <a:r>
              <a:rPr lang="ja-JP" altLang="en-US" sz="32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水酸化ナトリウム水溶液</a:t>
            </a: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4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③　食塩水　　　　④　炭酸水</a:t>
            </a:r>
            <a:endParaRPr lang="en-US" altLang="ja-JP" sz="4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5C185-9DDD-0F85-ABAE-79408107BA5F}"/>
              </a:ext>
            </a:extLst>
          </p:cNvPr>
          <p:cNvSpPr>
            <a:spLocks noGrp="1"/>
          </p:cNvSpPr>
          <p:nvPr/>
        </p:nvSpPr>
        <p:spPr>
          <a:xfrm>
            <a:off x="575187" y="1641988"/>
            <a:ext cx="11046542" cy="125852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ヒント）</a:t>
            </a:r>
            <a:r>
              <a:rPr lang="en-US" altLang="ja-JP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BTB</a:t>
            </a: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溶液は</a:t>
            </a:r>
            <a:endParaRPr lang="en-US" altLang="ja-JP" sz="4000">
              <a:solidFill>
                <a:srgbClr val="00B05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酸性→黄、　中性→緑、　アルカリ性→青</a:t>
            </a:r>
            <a:endParaRPr lang="en-US" altLang="ja-JP" sz="4000">
              <a:solidFill>
                <a:srgbClr val="00B05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A79A73-EDAF-9C93-0B8B-DBEAF1E865FB}"/>
              </a:ext>
            </a:extLst>
          </p:cNvPr>
          <p:cNvSpPr txBox="1"/>
          <p:nvPr/>
        </p:nvSpPr>
        <p:spPr>
          <a:xfrm>
            <a:off x="2585884" y="3797852"/>
            <a:ext cx="275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黄色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739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414378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第７問　緑色の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BTB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溶液を次の水溶液に加えたとき、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何色を示しますか？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9EE7DE6-1EC4-A60F-E33E-3520C5C934D7}"/>
              </a:ext>
            </a:extLst>
          </p:cNvPr>
          <p:cNvSpPr>
            <a:spLocks noGrp="1"/>
          </p:cNvSpPr>
          <p:nvPr/>
        </p:nvSpPr>
        <p:spPr>
          <a:xfrm>
            <a:off x="919316" y="3057834"/>
            <a:ext cx="10353368" cy="28906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　塩　酸　　　　②</a:t>
            </a:r>
            <a:r>
              <a:rPr lang="ja-JP" altLang="en-US" sz="32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水酸化ナトリウム水溶液</a:t>
            </a: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4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③　食塩水　　　　④　炭酸水</a:t>
            </a:r>
            <a:endParaRPr lang="en-US" altLang="ja-JP" sz="4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5C185-9DDD-0F85-ABAE-79408107BA5F}"/>
              </a:ext>
            </a:extLst>
          </p:cNvPr>
          <p:cNvSpPr>
            <a:spLocks noGrp="1"/>
          </p:cNvSpPr>
          <p:nvPr/>
        </p:nvSpPr>
        <p:spPr>
          <a:xfrm>
            <a:off x="575187" y="1641988"/>
            <a:ext cx="11046542" cy="125852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ヒント）</a:t>
            </a:r>
            <a:r>
              <a:rPr lang="en-US" altLang="ja-JP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BTB</a:t>
            </a: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溶液は</a:t>
            </a:r>
            <a:endParaRPr lang="en-US" altLang="ja-JP" sz="4000">
              <a:solidFill>
                <a:srgbClr val="00B05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酸性→黄、　中性→緑、　アルカリ性→青</a:t>
            </a:r>
            <a:endParaRPr lang="en-US" altLang="ja-JP" sz="4000">
              <a:solidFill>
                <a:srgbClr val="00B05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A79A73-EDAF-9C93-0B8B-DBEAF1E865FB}"/>
              </a:ext>
            </a:extLst>
          </p:cNvPr>
          <p:cNvSpPr txBox="1"/>
          <p:nvPr/>
        </p:nvSpPr>
        <p:spPr>
          <a:xfrm>
            <a:off x="2585884" y="3797852"/>
            <a:ext cx="275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黄色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51C65B-7597-096E-66A8-6F09035B65AB}"/>
              </a:ext>
            </a:extLst>
          </p:cNvPr>
          <p:cNvSpPr txBox="1"/>
          <p:nvPr/>
        </p:nvSpPr>
        <p:spPr>
          <a:xfrm>
            <a:off x="8868696" y="3714278"/>
            <a:ext cx="275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青色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46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414378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第７問　緑色の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BTB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溶液を次の水溶液に加えたとき、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何色を示しますか？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9EE7DE6-1EC4-A60F-E33E-3520C5C934D7}"/>
              </a:ext>
            </a:extLst>
          </p:cNvPr>
          <p:cNvSpPr>
            <a:spLocks noGrp="1"/>
          </p:cNvSpPr>
          <p:nvPr/>
        </p:nvSpPr>
        <p:spPr>
          <a:xfrm>
            <a:off x="919316" y="3057834"/>
            <a:ext cx="10353368" cy="28906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　塩　酸　　　　②</a:t>
            </a:r>
            <a:r>
              <a:rPr lang="ja-JP" altLang="en-US" sz="32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水酸化ナトリウム水溶液</a:t>
            </a: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4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③　食塩水　　　　④　炭酸水</a:t>
            </a:r>
            <a:endParaRPr lang="en-US" altLang="ja-JP" sz="4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5C185-9DDD-0F85-ABAE-79408107BA5F}"/>
              </a:ext>
            </a:extLst>
          </p:cNvPr>
          <p:cNvSpPr>
            <a:spLocks noGrp="1"/>
          </p:cNvSpPr>
          <p:nvPr/>
        </p:nvSpPr>
        <p:spPr>
          <a:xfrm>
            <a:off x="575187" y="1641988"/>
            <a:ext cx="11046542" cy="125852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ヒント）</a:t>
            </a:r>
            <a:r>
              <a:rPr lang="en-US" altLang="ja-JP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BTB</a:t>
            </a: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溶液は</a:t>
            </a:r>
            <a:endParaRPr lang="en-US" altLang="ja-JP" sz="4000">
              <a:solidFill>
                <a:srgbClr val="00B05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酸性→黄、　中性→緑、　アルカリ性→青</a:t>
            </a:r>
            <a:endParaRPr lang="en-US" altLang="ja-JP" sz="4000">
              <a:solidFill>
                <a:srgbClr val="00B05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A79A73-EDAF-9C93-0B8B-DBEAF1E865FB}"/>
              </a:ext>
            </a:extLst>
          </p:cNvPr>
          <p:cNvSpPr txBox="1"/>
          <p:nvPr/>
        </p:nvSpPr>
        <p:spPr>
          <a:xfrm>
            <a:off x="2585884" y="3797852"/>
            <a:ext cx="275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黄色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51C65B-7597-096E-66A8-6F09035B65AB}"/>
              </a:ext>
            </a:extLst>
          </p:cNvPr>
          <p:cNvSpPr txBox="1"/>
          <p:nvPr/>
        </p:nvSpPr>
        <p:spPr>
          <a:xfrm>
            <a:off x="8868696" y="3714278"/>
            <a:ext cx="275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青色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DEF889-397D-2C69-0B08-43E79218B56B}"/>
              </a:ext>
            </a:extLst>
          </p:cNvPr>
          <p:cNvSpPr txBox="1"/>
          <p:nvPr/>
        </p:nvSpPr>
        <p:spPr>
          <a:xfrm>
            <a:off x="2585883" y="5863511"/>
            <a:ext cx="275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緑色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7485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414378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第７問　緑色の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BTB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溶液を次の水溶液に加えたとき、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何色を示しますか？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9EE7DE6-1EC4-A60F-E33E-3520C5C934D7}"/>
              </a:ext>
            </a:extLst>
          </p:cNvPr>
          <p:cNvSpPr>
            <a:spLocks noGrp="1"/>
          </p:cNvSpPr>
          <p:nvPr/>
        </p:nvSpPr>
        <p:spPr>
          <a:xfrm>
            <a:off x="919316" y="3057834"/>
            <a:ext cx="10353368" cy="28906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　塩　酸　　　　②</a:t>
            </a:r>
            <a:r>
              <a:rPr lang="ja-JP" altLang="en-US" sz="32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水酸化ナトリウム水溶液</a:t>
            </a: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4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③　食塩水　　　　④　炭酸水</a:t>
            </a:r>
            <a:endParaRPr lang="en-US" altLang="ja-JP" sz="4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5C185-9DDD-0F85-ABAE-79408107BA5F}"/>
              </a:ext>
            </a:extLst>
          </p:cNvPr>
          <p:cNvSpPr>
            <a:spLocks noGrp="1"/>
          </p:cNvSpPr>
          <p:nvPr/>
        </p:nvSpPr>
        <p:spPr>
          <a:xfrm>
            <a:off x="575187" y="1641988"/>
            <a:ext cx="11046542" cy="125852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ヒント）</a:t>
            </a:r>
            <a:r>
              <a:rPr lang="en-US" altLang="ja-JP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BTB</a:t>
            </a: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溶液は</a:t>
            </a:r>
            <a:endParaRPr lang="en-US" altLang="ja-JP" sz="4000">
              <a:solidFill>
                <a:srgbClr val="00B05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酸性→黄、　中性→緑、　アルカリ性→青</a:t>
            </a:r>
            <a:endParaRPr lang="en-US" altLang="ja-JP" sz="4000">
              <a:solidFill>
                <a:srgbClr val="00B05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A79A73-EDAF-9C93-0B8B-DBEAF1E865FB}"/>
              </a:ext>
            </a:extLst>
          </p:cNvPr>
          <p:cNvSpPr txBox="1"/>
          <p:nvPr/>
        </p:nvSpPr>
        <p:spPr>
          <a:xfrm>
            <a:off x="2585884" y="3797852"/>
            <a:ext cx="275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黄色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51C65B-7597-096E-66A8-6F09035B65AB}"/>
              </a:ext>
            </a:extLst>
          </p:cNvPr>
          <p:cNvSpPr txBox="1"/>
          <p:nvPr/>
        </p:nvSpPr>
        <p:spPr>
          <a:xfrm>
            <a:off x="8868696" y="3714278"/>
            <a:ext cx="275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青色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DEF889-397D-2C69-0B08-43E79218B56B}"/>
              </a:ext>
            </a:extLst>
          </p:cNvPr>
          <p:cNvSpPr txBox="1"/>
          <p:nvPr/>
        </p:nvSpPr>
        <p:spPr>
          <a:xfrm>
            <a:off x="2585883" y="5863511"/>
            <a:ext cx="275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緑色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FC943C-0F8C-8DCB-3A01-86459F2DF352}"/>
              </a:ext>
            </a:extLst>
          </p:cNvPr>
          <p:cNvSpPr txBox="1"/>
          <p:nvPr/>
        </p:nvSpPr>
        <p:spPr>
          <a:xfrm>
            <a:off x="8694173" y="5198128"/>
            <a:ext cx="275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黄色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380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414378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第７問　緑色の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BTB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溶液を次の水溶液に加えたとき、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何色を示しますか？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9EE7DE6-1EC4-A60F-E33E-3520C5C934D7}"/>
              </a:ext>
            </a:extLst>
          </p:cNvPr>
          <p:cNvSpPr>
            <a:spLocks noGrp="1"/>
          </p:cNvSpPr>
          <p:nvPr/>
        </p:nvSpPr>
        <p:spPr>
          <a:xfrm>
            <a:off x="919316" y="3057834"/>
            <a:ext cx="10353368" cy="28906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　塩　酸　　　　②</a:t>
            </a:r>
            <a:r>
              <a:rPr lang="ja-JP" altLang="en-US" sz="32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水酸化ナトリウム水溶液</a:t>
            </a: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endParaRPr lang="en-US" altLang="ja-JP" sz="40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4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③　食塩水　　　　④　炭酸水</a:t>
            </a:r>
            <a:endParaRPr lang="en-US" altLang="ja-JP" sz="4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5C185-9DDD-0F85-ABAE-79408107BA5F}"/>
              </a:ext>
            </a:extLst>
          </p:cNvPr>
          <p:cNvSpPr>
            <a:spLocks noGrp="1"/>
          </p:cNvSpPr>
          <p:nvPr/>
        </p:nvSpPr>
        <p:spPr>
          <a:xfrm>
            <a:off x="575187" y="1641988"/>
            <a:ext cx="11046542" cy="125852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ヒント）</a:t>
            </a:r>
            <a:r>
              <a:rPr lang="en-US" altLang="ja-JP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BTB</a:t>
            </a: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溶液は</a:t>
            </a:r>
            <a:endParaRPr lang="en-US" altLang="ja-JP" sz="4000">
              <a:solidFill>
                <a:srgbClr val="00B05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4000">
                <a:solidFill>
                  <a:srgbClr val="00B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酸性→黄、　中性→緑、　アルカリ性→青</a:t>
            </a:r>
            <a:endParaRPr lang="en-US" altLang="ja-JP" sz="4000">
              <a:solidFill>
                <a:srgbClr val="00B05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A79A73-EDAF-9C93-0B8B-DBEAF1E865FB}"/>
              </a:ext>
            </a:extLst>
          </p:cNvPr>
          <p:cNvSpPr txBox="1"/>
          <p:nvPr/>
        </p:nvSpPr>
        <p:spPr>
          <a:xfrm>
            <a:off x="2585884" y="3797852"/>
            <a:ext cx="275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黄色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51C65B-7597-096E-66A8-6F09035B65AB}"/>
              </a:ext>
            </a:extLst>
          </p:cNvPr>
          <p:cNvSpPr txBox="1"/>
          <p:nvPr/>
        </p:nvSpPr>
        <p:spPr>
          <a:xfrm>
            <a:off x="8868696" y="3714278"/>
            <a:ext cx="275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青色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DEF889-397D-2C69-0B08-43E79218B56B}"/>
              </a:ext>
            </a:extLst>
          </p:cNvPr>
          <p:cNvSpPr txBox="1"/>
          <p:nvPr/>
        </p:nvSpPr>
        <p:spPr>
          <a:xfrm>
            <a:off x="2585883" y="5145756"/>
            <a:ext cx="275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緑色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FC943C-0F8C-8DCB-3A01-86459F2DF352}"/>
              </a:ext>
            </a:extLst>
          </p:cNvPr>
          <p:cNvSpPr txBox="1"/>
          <p:nvPr/>
        </p:nvSpPr>
        <p:spPr>
          <a:xfrm>
            <a:off x="8694173" y="5119470"/>
            <a:ext cx="275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黄色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52CA2F9A-50EE-D9A1-6CFC-89B6DF3FFFBE}"/>
              </a:ext>
            </a:extLst>
          </p:cNvPr>
          <p:cNvSpPr>
            <a:spLocks noGrp="1"/>
          </p:cNvSpPr>
          <p:nvPr/>
        </p:nvSpPr>
        <p:spPr>
          <a:xfrm>
            <a:off x="744794" y="6068365"/>
            <a:ext cx="11046542" cy="7896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フェノールフタレイン液</a:t>
            </a:r>
            <a:r>
              <a:rPr lang="en-US" altLang="ja-JP" sz="400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r>
              <a:rPr lang="ja-JP" altLang="en-US" sz="400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アルカリ性→赤色</a:t>
            </a:r>
            <a:endParaRPr lang="en-US" altLang="ja-JP" sz="400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362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2"/>
            <a:ext cx="11248103" cy="1820647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第８問　酸性の水溶液とアルカリ性の水溶液を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混ぜたとき、それぞれの性質を打ち消し合う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反応が起こる。この反応を何といいますか。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294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2"/>
            <a:ext cx="11248103" cy="1820647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第８問　酸性の水溶液とアルカリ性の水溶液を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混ぜたとき、それぞれの性質を打ち消し合う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反応が起こる。この反応を何といいますか。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79181F-24DF-ED50-E61A-6AE1A84F7B9E}"/>
              </a:ext>
            </a:extLst>
          </p:cNvPr>
          <p:cNvSpPr txBox="1"/>
          <p:nvPr/>
        </p:nvSpPr>
        <p:spPr>
          <a:xfrm>
            <a:off x="7649498" y="2546695"/>
            <a:ext cx="3313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中　和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078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2"/>
            <a:ext cx="11248103" cy="1820647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第８問　酸性の水溶液とアルカリ性の水溶液を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混ぜたとき、それぞれの性質を打ち消し合う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反応が起こる。この反応を何といいますか。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79181F-24DF-ED50-E61A-6AE1A84F7B9E}"/>
              </a:ext>
            </a:extLst>
          </p:cNvPr>
          <p:cNvSpPr txBox="1"/>
          <p:nvPr/>
        </p:nvSpPr>
        <p:spPr>
          <a:xfrm>
            <a:off x="7649498" y="2546695"/>
            <a:ext cx="3313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中　和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60BAB81A-9DB6-679B-DE58-E844CBEB2C9C}"/>
              </a:ext>
            </a:extLst>
          </p:cNvPr>
          <p:cNvSpPr txBox="1">
            <a:spLocks/>
          </p:cNvSpPr>
          <p:nvPr/>
        </p:nvSpPr>
        <p:spPr>
          <a:xfrm>
            <a:off x="294968" y="3664975"/>
            <a:ext cx="11798709" cy="1820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塩酸（酸性）＋水酸化ナトリウム水溶液（アルカリ性）</a:t>
            </a:r>
            <a:endParaRPr lang="en-US" altLang="ja-JP" sz="360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→　食塩水（中性）　になります。</a:t>
            </a:r>
            <a:endParaRPr lang="ja-JP" altLang="en-US" sz="3600" dirty="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760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268988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第９問　物質の状態変化について、述べた下の文章の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空欄（　）に入る語句を答えなさい。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A8BDD8-56EA-E68D-8C4D-13923142ED86}"/>
              </a:ext>
            </a:extLst>
          </p:cNvPr>
          <p:cNvSpPr>
            <a:spLocks noGrp="1"/>
          </p:cNvSpPr>
          <p:nvPr/>
        </p:nvSpPr>
        <p:spPr>
          <a:xfrm>
            <a:off x="589934" y="3429000"/>
            <a:ext cx="10844981" cy="20071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状態が変化するとき、物質を構成する粒子の運動の</a:t>
            </a:r>
            <a:endParaRPr lang="en-US" altLang="ja-JP" sz="36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ようすが変化するので、体積は（　①　）が、</a:t>
            </a:r>
            <a:endParaRPr lang="en-US" altLang="ja-JP" sz="36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粒子の数は変化しないので、質量は（　②　）。</a:t>
            </a:r>
            <a:endParaRPr lang="en-US" altLang="ja-JP" sz="36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CB408-E6BB-DD12-E00E-55046560A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78" y="1470408"/>
            <a:ext cx="4935153" cy="17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ABC6A6-FC77-46F3-52AB-9D8EAF27F9F6}"/>
              </a:ext>
            </a:extLst>
          </p:cNvPr>
          <p:cNvSpPr txBox="1"/>
          <p:nvPr/>
        </p:nvSpPr>
        <p:spPr>
          <a:xfrm>
            <a:off x="310585" y="727587"/>
            <a:ext cx="1179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ｇに、食塩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ｇを溶かしてつくった</a:t>
            </a:r>
            <a:endParaRPr kumimoji="1"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食塩水の質量パーセント濃度を求めなさい。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B0F31D-B6A5-A49E-8E7E-C3404278C6B8}"/>
              </a:ext>
            </a:extLst>
          </p:cNvPr>
          <p:cNvSpPr txBox="1"/>
          <p:nvPr/>
        </p:nvSpPr>
        <p:spPr>
          <a:xfrm>
            <a:off x="310585" y="2443316"/>
            <a:ext cx="11881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計算式）食塩水の質量⇒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ｇ＋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ｇ＝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240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　　　　　　　食塩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　　　　　　  食塩水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EC92C97-0991-40A3-DF3F-8EAB39594A74}"/>
              </a:ext>
            </a:extLst>
          </p:cNvPr>
          <p:cNvCxnSpPr>
            <a:cxnSpLocks/>
          </p:cNvCxnSpPr>
          <p:nvPr/>
        </p:nvCxnSpPr>
        <p:spPr>
          <a:xfrm>
            <a:off x="7762579" y="3523735"/>
            <a:ext cx="181405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789ECF-DC99-4B99-97EE-98B2B64898A7}"/>
              </a:ext>
            </a:extLst>
          </p:cNvPr>
          <p:cNvSpPr txBox="1"/>
          <p:nvPr/>
        </p:nvSpPr>
        <p:spPr>
          <a:xfrm>
            <a:off x="1755056" y="3237073"/>
            <a:ext cx="967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質量パーセント濃度（％）＝　　　　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×100</a:t>
            </a:r>
            <a:endParaRPr kumimoji="1" lang="ja-JP" altLang="en-US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135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268988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第９問　物質の状態変化について、述べた下の文章の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空欄（　）に入る語句を答えなさい。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A8BDD8-56EA-E68D-8C4D-13923142ED86}"/>
              </a:ext>
            </a:extLst>
          </p:cNvPr>
          <p:cNvSpPr>
            <a:spLocks noGrp="1"/>
          </p:cNvSpPr>
          <p:nvPr/>
        </p:nvSpPr>
        <p:spPr>
          <a:xfrm>
            <a:off x="589934" y="3429000"/>
            <a:ext cx="10844981" cy="20071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状態が変化するとき、物質を構成する粒子の運動の</a:t>
            </a:r>
            <a:endParaRPr lang="en-US" altLang="ja-JP" sz="36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ようすが変化するので、体積は（　①　）が、</a:t>
            </a:r>
            <a:endParaRPr lang="en-US" altLang="ja-JP" sz="36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粒子の数は変化しないので、質量は（　②　）。</a:t>
            </a:r>
            <a:endParaRPr lang="en-US" altLang="ja-JP" sz="36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CB408-E6BB-DD12-E00E-55046560A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78" y="1470408"/>
            <a:ext cx="4935153" cy="179612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7C9828-C41A-AD04-D228-4920572560E3}"/>
              </a:ext>
            </a:extLst>
          </p:cNvPr>
          <p:cNvSpPr txBox="1"/>
          <p:nvPr/>
        </p:nvSpPr>
        <p:spPr>
          <a:xfrm>
            <a:off x="1995948" y="5761844"/>
            <a:ext cx="9714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①変化する　　②変化しない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3898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876494"/>
          </a:xfrm>
        </p:spPr>
        <p:txBody>
          <a:bodyPr>
            <a:normAutofit/>
          </a:bodyPr>
          <a:lstStyle/>
          <a:p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</a:t>
            </a: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氷を加熱して温度変化を調べると、</a:t>
            </a:r>
            <a:b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下のようになった。</a:t>
            </a:r>
            <a: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</a:t>
            </a: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の温度を</a:t>
            </a:r>
            <a:b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何といいますか。</a:t>
            </a:r>
            <a:endParaRPr kumimoji="1" lang="ja-JP" altLang="en-US" sz="40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050" name="Picture 2" descr="中学受験理科「水の姿の変化」物質の三態と温度 | Stupedia">
            <a:extLst>
              <a:ext uri="{FF2B5EF4-FFF2-40B4-BE49-F238E27FC236}">
                <a16:creationId xmlns:a16="http://schemas.microsoft.com/office/drawing/2014/main" id="{103DBBBF-9490-7EC8-D05C-165D8571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56" y="2006693"/>
            <a:ext cx="7019926" cy="47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1FE6E7-0B56-F04D-8714-D5C748EC62A4}"/>
              </a:ext>
            </a:extLst>
          </p:cNvPr>
          <p:cNvSpPr txBox="1"/>
          <p:nvPr/>
        </p:nvSpPr>
        <p:spPr>
          <a:xfrm>
            <a:off x="4129548" y="2753032"/>
            <a:ext cx="10618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/>
              <a:t>   a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4F37-070A-6D09-2CA8-F35C6C455B39}"/>
              </a:ext>
            </a:extLst>
          </p:cNvPr>
          <p:cNvSpPr txBox="1"/>
          <p:nvPr/>
        </p:nvSpPr>
        <p:spPr>
          <a:xfrm>
            <a:off x="4129548" y="4296661"/>
            <a:ext cx="10618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/>
              <a:t>   b</a:t>
            </a:r>
          </a:p>
        </p:txBody>
      </p:sp>
    </p:spTree>
    <p:extLst>
      <p:ext uri="{BB962C8B-B14F-4D97-AF65-F5344CB8AC3E}">
        <p14:creationId xmlns:p14="http://schemas.microsoft.com/office/powerpoint/2010/main" val="3203347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876494"/>
          </a:xfrm>
        </p:spPr>
        <p:txBody>
          <a:bodyPr>
            <a:normAutofit/>
          </a:bodyPr>
          <a:lstStyle/>
          <a:p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</a:t>
            </a: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氷を加熱して温度変化を調べると、</a:t>
            </a:r>
            <a:b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下のようになった。</a:t>
            </a:r>
            <a: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</a:t>
            </a: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の温度を</a:t>
            </a:r>
            <a:b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何といいますか。</a:t>
            </a:r>
            <a:endParaRPr kumimoji="1" lang="ja-JP" altLang="en-US" sz="40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050" name="Picture 2" descr="中学受験理科「水の姿の変化」物質の三態と温度 | Stupedia">
            <a:extLst>
              <a:ext uri="{FF2B5EF4-FFF2-40B4-BE49-F238E27FC236}">
                <a16:creationId xmlns:a16="http://schemas.microsoft.com/office/drawing/2014/main" id="{103DBBBF-9490-7EC8-D05C-165D8571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56" y="2006693"/>
            <a:ext cx="7019926" cy="47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1FE6E7-0B56-F04D-8714-D5C748EC62A4}"/>
              </a:ext>
            </a:extLst>
          </p:cNvPr>
          <p:cNvSpPr txBox="1"/>
          <p:nvPr/>
        </p:nvSpPr>
        <p:spPr>
          <a:xfrm>
            <a:off x="4129548" y="2753032"/>
            <a:ext cx="10618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/>
              <a:t>   a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4F37-070A-6D09-2CA8-F35C6C455B39}"/>
              </a:ext>
            </a:extLst>
          </p:cNvPr>
          <p:cNvSpPr txBox="1"/>
          <p:nvPr/>
        </p:nvSpPr>
        <p:spPr>
          <a:xfrm>
            <a:off x="4129548" y="4296661"/>
            <a:ext cx="10618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/>
              <a:t>   b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C39C6A-184C-CBCB-98EA-DE57376AE276}"/>
              </a:ext>
            </a:extLst>
          </p:cNvPr>
          <p:cNvSpPr txBox="1"/>
          <p:nvPr/>
        </p:nvSpPr>
        <p:spPr>
          <a:xfrm>
            <a:off x="1612490" y="2816960"/>
            <a:ext cx="282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沸点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1665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5361F-159A-D195-97E9-2AA00B671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34AA5A-E37D-09AC-CE19-CB379540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876494"/>
          </a:xfrm>
        </p:spPr>
        <p:txBody>
          <a:bodyPr>
            <a:normAutofit/>
          </a:bodyPr>
          <a:lstStyle/>
          <a:p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</a:t>
            </a: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氷を加熱して温度変化を調べると、</a:t>
            </a:r>
            <a:b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下のようになった。</a:t>
            </a:r>
            <a: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</a:t>
            </a: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の温度を</a:t>
            </a:r>
            <a:b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何といいますか。</a:t>
            </a:r>
            <a:endParaRPr kumimoji="1" lang="ja-JP" altLang="en-US" sz="40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050" name="Picture 2" descr="中学受験理科「水の姿の変化」物質の三態と温度 | Stupedia">
            <a:extLst>
              <a:ext uri="{FF2B5EF4-FFF2-40B4-BE49-F238E27FC236}">
                <a16:creationId xmlns:a16="http://schemas.microsoft.com/office/drawing/2014/main" id="{80F144DE-0AFD-5C00-B75A-857D5EDD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56" y="2006693"/>
            <a:ext cx="7019926" cy="47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29F0CE-A9A1-682B-4F46-6956C2EE730D}"/>
              </a:ext>
            </a:extLst>
          </p:cNvPr>
          <p:cNvSpPr txBox="1"/>
          <p:nvPr/>
        </p:nvSpPr>
        <p:spPr>
          <a:xfrm>
            <a:off x="4129548" y="2753032"/>
            <a:ext cx="10618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/>
              <a:t>   a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F3F4CE-D488-9D2E-1B4F-9290B67B71F7}"/>
              </a:ext>
            </a:extLst>
          </p:cNvPr>
          <p:cNvSpPr txBox="1"/>
          <p:nvPr/>
        </p:nvSpPr>
        <p:spPr>
          <a:xfrm>
            <a:off x="4129548" y="4296661"/>
            <a:ext cx="10618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/>
              <a:t>   b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3E2F09A-3A71-D124-912F-E7847FB6CA0B}"/>
              </a:ext>
            </a:extLst>
          </p:cNvPr>
          <p:cNvSpPr txBox="1"/>
          <p:nvPr/>
        </p:nvSpPr>
        <p:spPr>
          <a:xfrm>
            <a:off x="1612490" y="2816960"/>
            <a:ext cx="282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沸点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DB58B40-548D-9468-20EE-13044D07DEDD}"/>
              </a:ext>
            </a:extLst>
          </p:cNvPr>
          <p:cNvSpPr txBox="1"/>
          <p:nvPr/>
        </p:nvSpPr>
        <p:spPr>
          <a:xfrm>
            <a:off x="1612490" y="4367495"/>
            <a:ext cx="282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融点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2253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876494"/>
          </a:xfrm>
        </p:spPr>
        <p:txBody>
          <a:bodyPr>
            <a:normAutofit/>
          </a:bodyPr>
          <a:lstStyle/>
          <a:p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</a:t>
            </a: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氷を加熱して温度変化を調べると、</a:t>
            </a:r>
            <a:b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下のようになった。</a:t>
            </a:r>
            <a: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</a:t>
            </a: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の温度を</a:t>
            </a:r>
            <a:br>
              <a:rPr kumimoji="1" lang="en-US" altLang="ja-JP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40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何といいますか。</a:t>
            </a:r>
            <a:endParaRPr kumimoji="1" lang="ja-JP" altLang="en-US" sz="4000" cap="non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050" name="Picture 2" descr="中学受験理科「水の姿の変化」物質の三態と温度 | Stupedia">
            <a:extLst>
              <a:ext uri="{FF2B5EF4-FFF2-40B4-BE49-F238E27FC236}">
                <a16:creationId xmlns:a16="http://schemas.microsoft.com/office/drawing/2014/main" id="{103DBBBF-9490-7EC8-D05C-165D8571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56" y="2006693"/>
            <a:ext cx="7019926" cy="47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1FE6E7-0B56-F04D-8714-D5C748EC62A4}"/>
              </a:ext>
            </a:extLst>
          </p:cNvPr>
          <p:cNvSpPr txBox="1"/>
          <p:nvPr/>
        </p:nvSpPr>
        <p:spPr>
          <a:xfrm>
            <a:off x="4129548" y="2753032"/>
            <a:ext cx="10618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/>
              <a:t>   a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4F37-070A-6D09-2CA8-F35C6C455B39}"/>
              </a:ext>
            </a:extLst>
          </p:cNvPr>
          <p:cNvSpPr txBox="1"/>
          <p:nvPr/>
        </p:nvSpPr>
        <p:spPr>
          <a:xfrm>
            <a:off x="4129548" y="4296661"/>
            <a:ext cx="10618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/>
              <a:t>   b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C39C6A-184C-CBCB-98EA-DE57376AE276}"/>
              </a:ext>
            </a:extLst>
          </p:cNvPr>
          <p:cNvSpPr txBox="1"/>
          <p:nvPr/>
        </p:nvSpPr>
        <p:spPr>
          <a:xfrm>
            <a:off x="1612490" y="2816960"/>
            <a:ext cx="282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沸点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473830-D399-028D-680A-D2FF3C55557F}"/>
              </a:ext>
            </a:extLst>
          </p:cNvPr>
          <p:cNvSpPr txBox="1"/>
          <p:nvPr/>
        </p:nvSpPr>
        <p:spPr>
          <a:xfrm>
            <a:off x="1612490" y="4367495"/>
            <a:ext cx="282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融点</a:t>
            </a:r>
            <a:endParaRPr kumimoji="1" lang="en-US" altLang="ja-JP" sz="40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矢印: 上 2">
            <a:extLst>
              <a:ext uri="{FF2B5EF4-FFF2-40B4-BE49-F238E27FC236}">
                <a16:creationId xmlns:a16="http://schemas.microsoft.com/office/drawing/2014/main" id="{F7AC4D69-9D6A-CAA3-B4FD-522241E44BCA}"/>
              </a:ext>
            </a:extLst>
          </p:cNvPr>
          <p:cNvSpPr/>
          <p:nvPr/>
        </p:nvSpPr>
        <p:spPr>
          <a:xfrm>
            <a:off x="6508955" y="4729314"/>
            <a:ext cx="363793" cy="49161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矢印: 上 3">
            <a:extLst>
              <a:ext uri="{FF2B5EF4-FFF2-40B4-BE49-F238E27FC236}">
                <a16:creationId xmlns:a16="http://schemas.microsoft.com/office/drawing/2014/main" id="{29DF795F-5BFE-9C26-BCBE-AAA79A09512A}"/>
              </a:ext>
            </a:extLst>
          </p:cNvPr>
          <p:cNvSpPr/>
          <p:nvPr/>
        </p:nvSpPr>
        <p:spPr>
          <a:xfrm>
            <a:off x="8800180" y="3229374"/>
            <a:ext cx="363793" cy="49161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7F0C1C6-6AC6-650F-B56C-24E66BCD5522}"/>
              </a:ext>
            </a:extLst>
          </p:cNvPr>
          <p:cNvSpPr txBox="1"/>
          <p:nvPr/>
        </p:nvSpPr>
        <p:spPr>
          <a:xfrm>
            <a:off x="8013598" y="4199910"/>
            <a:ext cx="352947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状態変化に</a:t>
            </a:r>
            <a:endParaRPr kumimoji="1" lang="en-US" altLang="ja-JP" sz="360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熱が必要だから</a:t>
            </a:r>
            <a:endParaRPr kumimoji="1" lang="ja-JP" altLang="en-US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625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3A82F-461A-74D3-2FB4-8151A35E4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7E7F0-8B76-1807-9681-B4511877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268988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11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次の実験について、沸騰石を入れるのは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なぜですか？理由を簡潔に答えましょう。</a:t>
            </a:r>
          </a:p>
        </p:txBody>
      </p:sp>
      <p:pic>
        <p:nvPicPr>
          <p:cNvPr id="16386" name="Picture 2" descr="状態変化 | ICT教材eboard（イーボード）">
            <a:extLst>
              <a:ext uri="{FF2B5EF4-FFF2-40B4-BE49-F238E27FC236}">
                <a16:creationId xmlns:a16="http://schemas.microsoft.com/office/drawing/2014/main" id="{41072637-FAF0-91DA-A6D7-2A73DD7E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5" y="1476988"/>
            <a:ext cx="5768770" cy="502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85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048ED-3946-4920-2A1B-81A0C500B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0BE286-A47F-AF65-9EDF-1C5A3681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268988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11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次の実験について、沸騰石を入れるのは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なぜですか？理由を簡潔に答えましょう。</a:t>
            </a:r>
          </a:p>
        </p:txBody>
      </p:sp>
      <p:pic>
        <p:nvPicPr>
          <p:cNvPr id="16386" name="Picture 2" descr="状態変化 | ICT教材eboard（イーボード）">
            <a:extLst>
              <a:ext uri="{FF2B5EF4-FFF2-40B4-BE49-F238E27FC236}">
                <a16:creationId xmlns:a16="http://schemas.microsoft.com/office/drawing/2014/main" id="{DD43E0A5-62A8-DCBA-40AF-13112DF8A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5" y="1476988"/>
            <a:ext cx="5768770" cy="502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9910D7-F66C-B23F-E63A-D226674CCDE2}"/>
              </a:ext>
            </a:extLst>
          </p:cNvPr>
          <p:cNvSpPr txBox="1"/>
          <p:nvPr/>
        </p:nvSpPr>
        <p:spPr>
          <a:xfrm>
            <a:off x="6341806" y="1674258"/>
            <a:ext cx="536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突沸を防ぐため</a:t>
            </a:r>
            <a:endParaRPr kumimoji="1" lang="en-US" altLang="ja-JP" sz="36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89511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CCA8B-8A0B-20D3-8BCC-D8864291E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92B15F-DE9F-AD16-8CFD-117C2092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268988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11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次の実験について、沸騰石を入れるのは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なぜですか？理由を簡潔に答えましょう。</a:t>
            </a:r>
          </a:p>
        </p:txBody>
      </p:sp>
      <p:pic>
        <p:nvPicPr>
          <p:cNvPr id="16386" name="Picture 2" descr="状態変化 | ICT教材eboard（イーボード）">
            <a:extLst>
              <a:ext uri="{FF2B5EF4-FFF2-40B4-BE49-F238E27FC236}">
                <a16:creationId xmlns:a16="http://schemas.microsoft.com/office/drawing/2014/main" id="{AA4269D5-ECC6-E6FE-8344-E3CFD776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5" y="1476988"/>
            <a:ext cx="5768770" cy="502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3BEE77-5A50-E104-2474-135FD64AC1F7}"/>
              </a:ext>
            </a:extLst>
          </p:cNvPr>
          <p:cNvSpPr txBox="1"/>
          <p:nvPr/>
        </p:nvSpPr>
        <p:spPr>
          <a:xfrm>
            <a:off x="6341806" y="1674258"/>
            <a:ext cx="536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突沸を防ぐため</a:t>
            </a:r>
            <a:endParaRPr kumimoji="1" lang="en-US" altLang="ja-JP" sz="36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6A41B8-A9A2-6911-31ED-09148C8F98A0}"/>
              </a:ext>
            </a:extLst>
          </p:cNvPr>
          <p:cNvSpPr txBox="1"/>
          <p:nvPr/>
        </p:nvSpPr>
        <p:spPr>
          <a:xfrm>
            <a:off x="6230884" y="2467214"/>
            <a:ext cx="59611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沸騰石を入れることで、</a:t>
            </a:r>
            <a:endParaRPr kumimoji="1" lang="en-US" altLang="ja-JP" sz="3200" dirty="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200" dirty="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水蒸気の泡が出やすくなり、</a:t>
            </a:r>
            <a:endParaRPr kumimoji="1" lang="en-US" altLang="ja-JP" sz="3200" dirty="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200" dirty="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大きな泡で液が吹き出ることがなくなる。</a:t>
            </a:r>
            <a:endParaRPr kumimoji="1" lang="en-US" altLang="ja-JP" sz="3200" dirty="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893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B2D4-08BF-080A-D2C1-CEE0B5566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B0C5C4-97B8-12E8-CE1A-6FB522FB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268988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11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次の実験について、沸騰石を入れるのは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なぜですか？理由を簡潔に答えましょう。</a:t>
            </a:r>
          </a:p>
        </p:txBody>
      </p:sp>
      <p:pic>
        <p:nvPicPr>
          <p:cNvPr id="16386" name="Picture 2" descr="状態変化 | ICT教材eboard（イーボード）">
            <a:extLst>
              <a:ext uri="{FF2B5EF4-FFF2-40B4-BE49-F238E27FC236}">
                <a16:creationId xmlns:a16="http://schemas.microsoft.com/office/drawing/2014/main" id="{104D31A8-2DFB-8D22-8C1F-101FB709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5" y="1476988"/>
            <a:ext cx="5768770" cy="502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17FC1C-EDFD-F42C-1FC1-0DB7EAA31AE7}"/>
              </a:ext>
            </a:extLst>
          </p:cNvPr>
          <p:cNvSpPr txBox="1"/>
          <p:nvPr/>
        </p:nvSpPr>
        <p:spPr>
          <a:xfrm>
            <a:off x="6341806" y="1674258"/>
            <a:ext cx="536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突沸を防ぐため</a:t>
            </a:r>
            <a:endParaRPr kumimoji="1" lang="en-US" altLang="ja-JP" sz="3600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291A772-33C4-3F40-F16E-8444F4EF5027}"/>
              </a:ext>
            </a:extLst>
          </p:cNvPr>
          <p:cNvSpPr txBox="1"/>
          <p:nvPr/>
        </p:nvSpPr>
        <p:spPr>
          <a:xfrm>
            <a:off x="6230884" y="2467214"/>
            <a:ext cx="59611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沸騰石を入れることで、</a:t>
            </a:r>
            <a:endParaRPr kumimoji="1" lang="en-US" altLang="ja-JP" sz="3200" dirty="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200" dirty="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水蒸気の泡が出やすくなり、</a:t>
            </a:r>
            <a:endParaRPr kumimoji="1" lang="en-US" altLang="ja-JP" sz="3200" dirty="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200" dirty="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大きな泡で液が吹き出ることがなくなる。</a:t>
            </a:r>
            <a:endParaRPr kumimoji="1" lang="en-US" altLang="ja-JP" sz="3200" dirty="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FC67D4-726E-A027-884E-9A6C019CF3FB}"/>
              </a:ext>
            </a:extLst>
          </p:cNvPr>
          <p:cNvSpPr txBox="1"/>
          <p:nvPr/>
        </p:nvSpPr>
        <p:spPr>
          <a:xfrm>
            <a:off x="6230885" y="4810213"/>
            <a:ext cx="596111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ガスバーナーを消す前に</a:t>
            </a:r>
            <a:endParaRPr kumimoji="1" lang="en-US" altLang="ja-JP" sz="3200" dirty="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200" dirty="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ガラス管を試験管からぬく。</a:t>
            </a:r>
            <a:endParaRPr kumimoji="1" lang="en-US" altLang="ja-JP" sz="3200" dirty="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200" dirty="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⇒液が逆流するのを防ぐため</a:t>
            </a:r>
            <a:endParaRPr kumimoji="1" lang="en-US" altLang="ja-JP" sz="3200" dirty="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7113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738842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12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図のようにして、液体の混合物から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物質をわけることができる。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この方法を何といいますか。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3" name="Picture 2" descr="状態変化 | ICT教材eboard（イーボード）">
            <a:extLst>
              <a:ext uri="{FF2B5EF4-FFF2-40B4-BE49-F238E27FC236}">
                <a16:creationId xmlns:a16="http://schemas.microsoft.com/office/drawing/2014/main" id="{956C4830-C615-DC39-5674-BA13917F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5" y="2039567"/>
            <a:ext cx="5122608" cy="44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8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ABC6A6-FC77-46F3-52AB-9D8EAF27F9F6}"/>
              </a:ext>
            </a:extLst>
          </p:cNvPr>
          <p:cNvSpPr txBox="1"/>
          <p:nvPr/>
        </p:nvSpPr>
        <p:spPr>
          <a:xfrm>
            <a:off x="310585" y="727587"/>
            <a:ext cx="1179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ｇに、食塩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ｇを溶かしてつくった</a:t>
            </a:r>
            <a:endParaRPr kumimoji="1"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食塩水の質量パーセント濃度を求めなさい。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B0F31D-B6A5-A49E-8E7E-C3404278C6B8}"/>
              </a:ext>
            </a:extLst>
          </p:cNvPr>
          <p:cNvSpPr txBox="1"/>
          <p:nvPr/>
        </p:nvSpPr>
        <p:spPr>
          <a:xfrm>
            <a:off x="310585" y="2443316"/>
            <a:ext cx="11881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計算式）食塩水の質量⇒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ｇ＋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ｇ＝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240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　　　　　　　食塩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　　　　　　  食塩水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240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 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4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F3B0BF3-4747-5CBD-1F17-D1E5587469F7}"/>
              </a:ext>
            </a:extLst>
          </p:cNvPr>
          <p:cNvGrpSpPr/>
          <p:nvPr/>
        </p:nvGrpSpPr>
        <p:grpSpPr>
          <a:xfrm>
            <a:off x="2163097" y="4346030"/>
            <a:ext cx="9940413" cy="646331"/>
            <a:chOff x="2163097" y="3274312"/>
            <a:chExt cx="9940413" cy="646331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912EC9A-E294-7B1B-FBFC-A8BED43F950C}"/>
                </a:ext>
              </a:extLst>
            </p:cNvPr>
            <p:cNvSpPr txBox="1"/>
            <p:nvPr/>
          </p:nvSpPr>
          <p:spPr>
            <a:xfrm>
              <a:off x="3048000" y="3274312"/>
              <a:ext cx="9055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×100</a:t>
              </a:r>
              <a:r>
                <a:rPr kumimoji="1" lang="ja-JP" altLang="en-US" sz="3600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＝　　</a:t>
              </a:r>
              <a:r>
                <a:rPr kumimoji="1" lang="en-US" altLang="ja-JP" sz="3600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×100</a:t>
              </a:r>
              <a:r>
                <a:rPr kumimoji="1" lang="ja-JP" altLang="en-US" sz="3600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＝</a:t>
              </a:r>
              <a:r>
                <a:rPr kumimoji="1" lang="en-US" altLang="ja-JP" sz="3600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25</a:t>
              </a:r>
              <a:endPara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181C7EE1-07F1-A409-C052-61CE39857DA8}"/>
                </a:ext>
              </a:extLst>
            </p:cNvPr>
            <p:cNvCxnSpPr>
              <a:cxnSpLocks/>
            </p:cNvCxnSpPr>
            <p:nvPr/>
          </p:nvCxnSpPr>
          <p:spPr>
            <a:xfrm>
              <a:off x="2163097" y="3558149"/>
              <a:ext cx="97339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6ED28FF8-8575-9220-A4B4-20B58C561D89}"/>
                </a:ext>
              </a:extLst>
            </p:cNvPr>
            <p:cNvCxnSpPr>
              <a:cxnSpLocks/>
            </p:cNvCxnSpPr>
            <p:nvPr/>
          </p:nvCxnSpPr>
          <p:spPr>
            <a:xfrm>
              <a:off x="4940716" y="3563065"/>
              <a:ext cx="97339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EC92C97-0991-40A3-DF3F-8EAB39594A74}"/>
              </a:ext>
            </a:extLst>
          </p:cNvPr>
          <p:cNvCxnSpPr>
            <a:cxnSpLocks/>
          </p:cNvCxnSpPr>
          <p:nvPr/>
        </p:nvCxnSpPr>
        <p:spPr>
          <a:xfrm>
            <a:off x="7762579" y="3523735"/>
            <a:ext cx="181405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789ECF-DC99-4B99-97EE-98B2B64898A7}"/>
              </a:ext>
            </a:extLst>
          </p:cNvPr>
          <p:cNvSpPr txBox="1"/>
          <p:nvPr/>
        </p:nvSpPr>
        <p:spPr>
          <a:xfrm>
            <a:off x="1755056" y="3237073"/>
            <a:ext cx="967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質量パーセント濃度（％）＝　　　　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×100</a:t>
            </a:r>
            <a:endParaRPr kumimoji="1" lang="ja-JP" altLang="en-US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E274511-324C-AF27-A6D1-FFF46578D69B}"/>
              </a:ext>
            </a:extLst>
          </p:cNvPr>
          <p:cNvGrpSpPr/>
          <p:nvPr/>
        </p:nvGrpSpPr>
        <p:grpSpPr>
          <a:xfrm>
            <a:off x="2305663" y="3883404"/>
            <a:ext cx="5166853" cy="1671937"/>
            <a:chOff x="2305663" y="3883404"/>
            <a:chExt cx="5166853" cy="1671937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17D2F624-A022-C998-A5DA-F8E9E76A3823}"/>
                </a:ext>
              </a:extLst>
            </p:cNvPr>
            <p:cNvGrpSpPr/>
            <p:nvPr/>
          </p:nvGrpSpPr>
          <p:grpSpPr>
            <a:xfrm>
              <a:off x="2305663" y="4188541"/>
              <a:ext cx="4896468" cy="924233"/>
              <a:chOff x="2305663" y="4188541"/>
              <a:chExt cx="4896468" cy="924233"/>
            </a:xfrm>
          </p:grpSpPr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1AE4214D-67A5-19A3-7042-3CE8CF8A9A19}"/>
                  </a:ext>
                </a:extLst>
              </p:cNvPr>
              <p:cNvCxnSpPr/>
              <p:nvPr/>
            </p:nvCxnSpPr>
            <p:spPr>
              <a:xfrm>
                <a:off x="2310581" y="4188541"/>
                <a:ext cx="737419" cy="38345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D8CA2465-A8FC-52F2-FE78-61529BDE5A84}"/>
                  </a:ext>
                </a:extLst>
              </p:cNvPr>
              <p:cNvCxnSpPr/>
              <p:nvPr/>
            </p:nvCxnSpPr>
            <p:spPr>
              <a:xfrm>
                <a:off x="2305663" y="4694905"/>
                <a:ext cx="737419" cy="38345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7C63110B-EFBC-0173-9D2E-09EB19DE4C60}"/>
                  </a:ext>
                </a:extLst>
              </p:cNvPr>
              <p:cNvCxnSpPr/>
              <p:nvPr/>
            </p:nvCxnSpPr>
            <p:spPr>
              <a:xfrm>
                <a:off x="5063615" y="4729316"/>
                <a:ext cx="737419" cy="38345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D4449562-26D7-6BEC-0446-656982A40A8E}"/>
                  </a:ext>
                </a:extLst>
              </p:cNvPr>
              <p:cNvCxnSpPr/>
              <p:nvPr/>
            </p:nvCxnSpPr>
            <p:spPr>
              <a:xfrm>
                <a:off x="6464712" y="4458926"/>
                <a:ext cx="737419" cy="38345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971146D-906D-00C0-865B-FF8F904EC829}"/>
                </a:ext>
              </a:extLst>
            </p:cNvPr>
            <p:cNvSpPr txBox="1"/>
            <p:nvPr/>
          </p:nvSpPr>
          <p:spPr>
            <a:xfrm>
              <a:off x="2880852" y="3883404"/>
              <a:ext cx="432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1</a:t>
              </a:r>
              <a:endPara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86C93F6-565E-48BC-712F-B172B301CB9F}"/>
                </a:ext>
              </a:extLst>
            </p:cNvPr>
            <p:cNvSpPr txBox="1"/>
            <p:nvPr/>
          </p:nvSpPr>
          <p:spPr>
            <a:xfrm>
              <a:off x="5879690" y="4943113"/>
              <a:ext cx="432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1</a:t>
              </a:r>
              <a:endPara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663D7AB-3A41-0C7B-D2C5-3C200420CDF8}"/>
                </a:ext>
              </a:extLst>
            </p:cNvPr>
            <p:cNvSpPr txBox="1"/>
            <p:nvPr/>
          </p:nvSpPr>
          <p:spPr>
            <a:xfrm>
              <a:off x="2859164" y="5186009"/>
              <a:ext cx="432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4</a:t>
              </a:r>
              <a:endPara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5BE298C-77BE-441E-A100-00E67B5935DF}"/>
                </a:ext>
              </a:extLst>
            </p:cNvPr>
            <p:cNvSpPr txBox="1"/>
            <p:nvPr/>
          </p:nvSpPr>
          <p:spPr>
            <a:xfrm>
              <a:off x="6887497" y="4016560"/>
              <a:ext cx="585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25</a:t>
              </a:r>
              <a:endPara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003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738842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12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図のようにして、液体の混合物から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物質をわけることができる。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この方法を何といいますか。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3" name="Picture 2" descr="状態変化 | ICT教材eboard（イーボード）">
            <a:extLst>
              <a:ext uri="{FF2B5EF4-FFF2-40B4-BE49-F238E27FC236}">
                <a16:creationId xmlns:a16="http://schemas.microsoft.com/office/drawing/2014/main" id="{956C4830-C615-DC39-5674-BA13917F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5" y="2039567"/>
            <a:ext cx="5122608" cy="44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10C40E-64C2-1EC8-0E69-E9931333441F}"/>
              </a:ext>
            </a:extLst>
          </p:cNvPr>
          <p:cNvSpPr txBox="1"/>
          <p:nvPr/>
        </p:nvSpPr>
        <p:spPr>
          <a:xfrm>
            <a:off x="7413523" y="2300749"/>
            <a:ext cx="3805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蒸　留</a:t>
            </a:r>
            <a:endParaRPr kumimoji="1" lang="en-US" altLang="ja-JP" sz="4000" u="sng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16211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738842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12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図のようにして、液体の混合物から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物質をわけることができる。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この方法を何といいますか。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3" name="Picture 2" descr="状態変化 | ICT教材eboard（イーボード）">
            <a:extLst>
              <a:ext uri="{FF2B5EF4-FFF2-40B4-BE49-F238E27FC236}">
                <a16:creationId xmlns:a16="http://schemas.microsoft.com/office/drawing/2014/main" id="{956C4830-C615-DC39-5674-BA13917F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5" y="2039567"/>
            <a:ext cx="5122608" cy="44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10C40E-64C2-1EC8-0E69-E9931333441F}"/>
              </a:ext>
            </a:extLst>
          </p:cNvPr>
          <p:cNvSpPr txBox="1"/>
          <p:nvPr/>
        </p:nvSpPr>
        <p:spPr>
          <a:xfrm>
            <a:off x="7413523" y="2300749"/>
            <a:ext cx="3805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蒸　留</a:t>
            </a:r>
            <a:endParaRPr kumimoji="1" lang="en-US" altLang="ja-JP" sz="4000" u="sng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A8CF43-E7B5-C385-1190-9CF48AE40136}"/>
              </a:ext>
            </a:extLst>
          </p:cNvPr>
          <p:cNvSpPr txBox="1"/>
          <p:nvPr/>
        </p:nvSpPr>
        <p:spPr>
          <a:xfrm>
            <a:off x="5702709" y="3401395"/>
            <a:ext cx="6007509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蒸留は、沸点の違いを利用</a:t>
            </a:r>
            <a:endParaRPr kumimoji="1" lang="en-US" altLang="ja-JP" sz="360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して、物質をわけている。</a:t>
            </a:r>
            <a:endParaRPr kumimoji="1" lang="en-US" altLang="ja-JP" sz="360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kumimoji="1" lang="en-US" altLang="ja-JP" sz="360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例）石油をガソリンや灯油</a:t>
            </a:r>
            <a:endParaRPr kumimoji="1" lang="en-US" altLang="ja-JP" sz="360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にわける。</a:t>
            </a:r>
            <a:endParaRPr kumimoji="1" lang="en-US" altLang="ja-JP" sz="3600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34877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657294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13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図の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D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の名称を答えなさい。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5E6B0C-46F8-D501-9932-332155F80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5" y="1661016"/>
            <a:ext cx="5417575" cy="472862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FD4C5427-462E-F714-8B04-608D7E7DD4DF}"/>
              </a:ext>
            </a:extLst>
          </p:cNvPr>
          <p:cNvSpPr txBox="1">
            <a:spLocks/>
          </p:cNvSpPr>
          <p:nvPr/>
        </p:nvSpPr>
        <p:spPr>
          <a:xfrm>
            <a:off x="5653547" y="1090071"/>
            <a:ext cx="6164827" cy="657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は、火口から出る気体</a:t>
            </a:r>
            <a:endParaRPr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CD78223-A74E-4766-6690-1411039A4AE5}"/>
              </a:ext>
            </a:extLst>
          </p:cNvPr>
          <p:cNvSpPr txBox="1">
            <a:spLocks/>
          </p:cNvSpPr>
          <p:nvPr/>
        </p:nvSpPr>
        <p:spPr>
          <a:xfrm>
            <a:off x="5653546" y="2202157"/>
            <a:ext cx="6164827" cy="1356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</a:t>
            </a: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は、マグマが空中で冷え</a:t>
            </a:r>
            <a:endParaRPr lang="en-US" altLang="ja-JP" sz="36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固まったもの</a:t>
            </a:r>
            <a:endParaRPr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9EAA0A1-CA28-9EB9-B7D2-02D97B1E9AD0}"/>
              </a:ext>
            </a:extLst>
          </p:cNvPr>
          <p:cNvSpPr txBox="1">
            <a:spLocks/>
          </p:cNvSpPr>
          <p:nvPr/>
        </p:nvSpPr>
        <p:spPr>
          <a:xfrm>
            <a:off x="5692874" y="4013703"/>
            <a:ext cx="6164827" cy="81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C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</a:t>
            </a:r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㎜以下の粒</a:t>
            </a:r>
            <a:endParaRPr lang="en-US" altLang="ja-JP" sz="3600" cap="none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E7253EC-9E01-552F-7328-5B989E971550}"/>
              </a:ext>
            </a:extLst>
          </p:cNvPr>
          <p:cNvSpPr txBox="1">
            <a:spLocks/>
          </p:cNvSpPr>
          <p:nvPr/>
        </p:nvSpPr>
        <p:spPr>
          <a:xfrm>
            <a:off x="5722373" y="5196984"/>
            <a:ext cx="6164827" cy="81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D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は、マグマが流れ出たもの</a:t>
            </a:r>
            <a:endParaRPr lang="en-US" altLang="ja-JP" sz="3600" cap="none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8368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657294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13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図の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D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の名称を答えなさい。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5E6B0C-46F8-D501-9932-332155F80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5" y="1661016"/>
            <a:ext cx="5417575" cy="472862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FD4C5427-462E-F714-8B04-608D7E7DD4DF}"/>
              </a:ext>
            </a:extLst>
          </p:cNvPr>
          <p:cNvSpPr txBox="1">
            <a:spLocks/>
          </p:cNvSpPr>
          <p:nvPr/>
        </p:nvSpPr>
        <p:spPr>
          <a:xfrm>
            <a:off x="5653547" y="1090071"/>
            <a:ext cx="6164827" cy="657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は、火口から出る気体</a:t>
            </a:r>
            <a:endParaRPr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CD78223-A74E-4766-6690-1411039A4AE5}"/>
              </a:ext>
            </a:extLst>
          </p:cNvPr>
          <p:cNvSpPr txBox="1">
            <a:spLocks/>
          </p:cNvSpPr>
          <p:nvPr/>
        </p:nvSpPr>
        <p:spPr>
          <a:xfrm>
            <a:off x="5653546" y="2202157"/>
            <a:ext cx="6164827" cy="1356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</a:t>
            </a: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は、マグマが空中で冷え</a:t>
            </a:r>
            <a:endParaRPr lang="en-US" altLang="ja-JP" sz="36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固まったもの</a:t>
            </a:r>
            <a:endParaRPr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9EAA0A1-CA28-9EB9-B7D2-02D97B1E9AD0}"/>
              </a:ext>
            </a:extLst>
          </p:cNvPr>
          <p:cNvSpPr txBox="1">
            <a:spLocks/>
          </p:cNvSpPr>
          <p:nvPr/>
        </p:nvSpPr>
        <p:spPr>
          <a:xfrm>
            <a:off x="5692874" y="4013703"/>
            <a:ext cx="6164827" cy="81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C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</a:t>
            </a:r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㎜以下の粒</a:t>
            </a:r>
            <a:endParaRPr lang="en-US" altLang="ja-JP" sz="3600" cap="none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E7253EC-9E01-552F-7328-5B989E971550}"/>
              </a:ext>
            </a:extLst>
          </p:cNvPr>
          <p:cNvSpPr txBox="1">
            <a:spLocks/>
          </p:cNvSpPr>
          <p:nvPr/>
        </p:nvSpPr>
        <p:spPr>
          <a:xfrm>
            <a:off x="5722373" y="5196984"/>
            <a:ext cx="6164827" cy="81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D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は、マグマが流れ出たもの</a:t>
            </a:r>
            <a:endParaRPr lang="en-US" altLang="ja-JP" sz="3600" cap="none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1BA43D-41F4-D0CD-2414-D82FEC50A13B}"/>
              </a:ext>
            </a:extLst>
          </p:cNvPr>
          <p:cNvSpPr txBox="1"/>
          <p:nvPr/>
        </p:nvSpPr>
        <p:spPr>
          <a:xfrm>
            <a:off x="8219768" y="1661016"/>
            <a:ext cx="38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火山ガス</a:t>
            </a:r>
            <a:endParaRPr kumimoji="1" lang="en-US" altLang="ja-JP" sz="3600" u="sng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6437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657294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13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図の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D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の名称を答えなさい。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5E6B0C-46F8-D501-9932-332155F80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5" y="1661016"/>
            <a:ext cx="5417575" cy="472862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FD4C5427-462E-F714-8B04-608D7E7DD4DF}"/>
              </a:ext>
            </a:extLst>
          </p:cNvPr>
          <p:cNvSpPr txBox="1">
            <a:spLocks/>
          </p:cNvSpPr>
          <p:nvPr/>
        </p:nvSpPr>
        <p:spPr>
          <a:xfrm>
            <a:off x="5653547" y="1090071"/>
            <a:ext cx="6164827" cy="657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は、火口から出る気体</a:t>
            </a:r>
            <a:endParaRPr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CD78223-A74E-4766-6690-1411039A4AE5}"/>
              </a:ext>
            </a:extLst>
          </p:cNvPr>
          <p:cNvSpPr txBox="1">
            <a:spLocks/>
          </p:cNvSpPr>
          <p:nvPr/>
        </p:nvSpPr>
        <p:spPr>
          <a:xfrm>
            <a:off x="5653546" y="2202157"/>
            <a:ext cx="6164827" cy="1356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</a:t>
            </a: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は、マグマが空中で冷え</a:t>
            </a:r>
            <a:endParaRPr lang="en-US" altLang="ja-JP" sz="36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固まったもの</a:t>
            </a:r>
            <a:endParaRPr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9EAA0A1-CA28-9EB9-B7D2-02D97B1E9AD0}"/>
              </a:ext>
            </a:extLst>
          </p:cNvPr>
          <p:cNvSpPr txBox="1">
            <a:spLocks/>
          </p:cNvSpPr>
          <p:nvPr/>
        </p:nvSpPr>
        <p:spPr>
          <a:xfrm>
            <a:off x="5692874" y="4013703"/>
            <a:ext cx="6164827" cy="81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C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</a:t>
            </a:r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㎜以下の粒</a:t>
            </a:r>
            <a:endParaRPr lang="en-US" altLang="ja-JP" sz="3600" cap="none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E7253EC-9E01-552F-7328-5B989E971550}"/>
              </a:ext>
            </a:extLst>
          </p:cNvPr>
          <p:cNvSpPr txBox="1">
            <a:spLocks/>
          </p:cNvSpPr>
          <p:nvPr/>
        </p:nvSpPr>
        <p:spPr>
          <a:xfrm>
            <a:off x="5722373" y="5196984"/>
            <a:ext cx="6164827" cy="81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D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は、マグマが流れ出たもの</a:t>
            </a:r>
            <a:endParaRPr lang="en-US" altLang="ja-JP" sz="3600" cap="none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1BA43D-41F4-D0CD-2414-D82FEC50A13B}"/>
              </a:ext>
            </a:extLst>
          </p:cNvPr>
          <p:cNvSpPr txBox="1"/>
          <p:nvPr/>
        </p:nvSpPr>
        <p:spPr>
          <a:xfrm>
            <a:off x="8219768" y="1661016"/>
            <a:ext cx="38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火山ガス</a:t>
            </a:r>
            <a:endParaRPr kumimoji="1" lang="en-US" altLang="ja-JP" sz="3600" u="sng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0596D5-9B27-9CDD-9CDE-1533C283F4BD}"/>
              </a:ext>
            </a:extLst>
          </p:cNvPr>
          <p:cNvSpPr txBox="1"/>
          <p:nvPr/>
        </p:nvSpPr>
        <p:spPr>
          <a:xfrm>
            <a:off x="8313174" y="3235745"/>
            <a:ext cx="38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火山弾</a:t>
            </a:r>
            <a:endParaRPr kumimoji="1" lang="en-US" altLang="ja-JP" sz="3600" u="sng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9804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657294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13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図の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D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の名称を答えなさい。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5E6B0C-46F8-D501-9932-332155F80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5" y="1661016"/>
            <a:ext cx="5417575" cy="472862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FD4C5427-462E-F714-8B04-608D7E7DD4DF}"/>
              </a:ext>
            </a:extLst>
          </p:cNvPr>
          <p:cNvSpPr txBox="1">
            <a:spLocks/>
          </p:cNvSpPr>
          <p:nvPr/>
        </p:nvSpPr>
        <p:spPr>
          <a:xfrm>
            <a:off x="5653547" y="1090071"/>
            <a:ext cx="6164827" cy="657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は、火口から出る気体</a:t>
            </a:r>
            <a:endParaRPr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CD78223-A74E-4766-6690-1411039A4AE5}"/>
              </a:ext>
            </a:extLst>
          </p:cNvPr>
          <p:cNvSpPr txBox="1">
            <a:spLocks/>
          </p:cNvSpPr>
          <p:nvPr/>
        </p:nvSpPr>
        <p:spPr>
          <a:xfrm>
            <a:off x="5653546" y="2202157"/>
            <a:ext cx="6164827" cy="1356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</a:t>
            </a: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は、マグマが空中で冷え</a:t>
            </a:r>
            <a:endParaRPr lang="en-US" altLang="ja-JP" sz="36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固まったもの</a:t>
            </a:r>
            <a:endParaRPr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9EAA0A1-CA28-9EB9-B7D2-02D97B1E9AD0}"/>
              </a:ext>
            </a:extLst>
          </p:cNvPr>
          <p:cNvSpPr txBox="1">
            <a:spLocks/>
          </p:cNvSpPr>
          <p:nvPr/>
        </p:nvSpPr>
        <p:spPr>
          <a:xfrm>
            <a:off x="5692874" y="4013703"/>
            <a:ext cx="6164827" cy="81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C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</a:t>
            </a:r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㎜以下の粒</a:t>
            </a:r>
            <a:endParaRPr lang="en-US" altLang="ja-JP" sz="3600" cap="none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E7253EC-9E01-552F-7328-5B989E971550}"/>
              </a:ext>
            </a:extLst>
          </p:cNvPr>
          <p:cNvSpPr txBox="1">
            <a:spLocks/>
          </p:cNvSpPr>
          <p:nvPr/>
        </p:nvSpPr>
        <p:spPr>
          <a:xfrm>
            <a:off x="5722373" y="5196984"/>
            <a:ext cx="6164827" cy="81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D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は、マグマが流れ出たもの</a:t>
            </a:r>
            <a:endParaRPr lang="en-US" altLang="ja-JP" sz="3600" cap="none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1BA43D-41F4-D0CD-2414-D82FEC50A13B}"/>
              </a:ext>
            </a:extLst>
          </p:cNvPr>
          <p:cNvSpPr txBox="1"/>
          <p:nvPr/>
        </p:nvSpPr>
        <p:spPr>
          <a:xfrm>
            <a:off x="8219768" y="1661016"/>
            <a:ext cx="38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火山ガス</a:t>
            </a:r>
            <a:endParaRPr kumimoji="1" lang="en-US" altLang="ja-JP" sz="3600" u="sng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0596D5-9B27-9CDD-9CDE-1533C283F4BD}"/>
              </a:ext>
            </a:extLst>
          </p:cNvPr>
          <p:cNvSpPr txBox="1"/>
          <p:nvPr/>
        </p:nvSpPr>
        <p:spPr>
          <a:xfrm>
            <a:off x="8313174" y="3235745"/>
            <a:ext cx="38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火山弾</a:t>
            </a:r>
            <a:endParaRPr kumimoji="1" lang="en-US" altLang="ja-JP" sz="3600" u="sng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D875CE-9ACB-463E-3C22-2788B887348A}"/>
              </a:ext>
            </a:extLst>
          </p:cNvPr>
          <p:cNvSpPr txBox="1"/>
          <p:nvPr/>
        </p:nvSpPr>
        <p:spPr>
          <a:xfrm>
            <a:off x="8283676" y="4651109"/>
            <a:ext cx="38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火山灰</a:t>
            </a:r>
            <a:endParaRPr kumimoji="1" lang="en-US" altLang="ja-JP" sz="3600" u="sng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75977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657294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13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図の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D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の名称を答えなさい。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5E6B0C-46F8-D501-9932-332155F80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5" y="1661016"/>
            <a:ext cx="5417575" cy="472862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FD4C5427-462E-F714-8B04-608D7E7DD4DF}"/>
              </a:ext>
            </a:extLst>
          </p:cNvPr>
          <p:cNvSpPr txBox="1">
            <a:spLocks/>
          </p:cNvSpPr>
          <p:nvPr/>
        </p:nvSpPr>
        <p:spPr>
          <a:xfrm>
            <a:off x="5653547" y="1090071"/>
            <a:ext cx="6164827" cy="657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は、火口から出る気体</a:t>
            </a:r>
            <a:endParaRPr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CD78223-A74E-4766-6690-1411039A4AE5}"/>
              </a:ext>
            </a:extLst>
          </p:cNvPr>
          <p:cNvSpPr txBox="1">
            <a:spLocks/>
          </p:cNvSpPr>
          <p:nvPr/>
        </p:nvSpPr>
        <p:spPr>
          <a:xfrm>
            <a:off x="5653546" y="2202157"/>
            <a:ext cx="6164827" cy="1356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</a:t>
            </a:r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は、マグマが空中で冷え</a:t>
            </a:r>
            <a:endParaRPr lang="en-US" altLang="ja-JP" sz="360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固まったもの</a:t>
            </a:r>
            <a:endParaRPr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9EAA0A1-CA28-9EB9-B7D2-02D97B1E9AD0}"/>
              </a:ext>
            </a:extLst>
          </p:cNvPr>
          <p:cNvSpPr txBox="1">
            <a:spLocks/>
          </p:cNvSpPr>
          <p:nvPr/>
        </p:nvSpPr>
        <p:spPr>
          <a:xfrm>
            <a:off x="5692874" y="4013703"/>
            <a:ext cx="6164827" cy="81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C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</a:t>
            </a:r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㎜以下の粒</a:t>
            </a:r>
            <a:endParaRPr lang="en-US" altLang="ja-JP" sz="3600" cap="none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E7253EC-9E01-552F-7328-5B989E971550}"/>
              </a:ext>
            </a:extLst>
          </p:cNvPr>
          <p:cNvSpPr txBox="1">
            <a:spLocks/>
          </p:cNvSpPr>
          <p:nvPr/>
        </p:nvSpPr>
        <p:spPr>
          <a:xfrm>
            <a:off x="5722373" y="5196984"/>
            <a:ext cx="6164827" cy="81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D</a:t>
            </a:r>
            <a:r>
              <a:rPr lang="ja-JP" altLang="en-US" sz="3600" cap="none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は、マグマが流れ出たもの</a:t>
            </a:r>
            <a:endParaRPr lang="en-US" altLang="ja-JP" sz="3600" cap="none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1BA43D-41F4-D0CD-2414-D82FEC50A13B}"/>
              </a:ext>
            </a:extLst>
          </p:cNvPr>
          <p:cNvSpPr txBox="1"/>
          <p:nvPr/>
        </p:nvSpPr>
        <p:spPr>
          <a:xfrm>
            <a:off x="8219768" y="1661016"/>
            <a:ext cx="38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火山ガス</a:t>
            </a:r>
            <a:endParaRPr kumimoji="1" lang="en-US" altLang="ja-JP" sz="3600" u="sng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0596D5-9B27-9CDD-9CDE-1533C283F4BD}"/>
              </a:ext>
            </a:extLst>
          </p:cNvPr>
          <p:cNvSpPr txBox="1"/>
          <p:nvPr/>
        </p:nvSpPr>
        <p:spPr>
          <a:xfrm>
            <a:off x="8313174" y="3235745"/>
            <a:ext cx="38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火山弾</a:t>
            </a:r>
            <a:endParaRPr kumimoji="1" lang="en-US" altLang="ja-JP" sz="3600" u="sng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D875CE-9ACB-463E-3C22-2788B887348A}"/>
              </a:ext>
            </a:extLst>
          </p:cNvPr>
          <p:cNvSpPr txBox="1"/>
          <p:nvPr/>
        </p:nvSpPr>
        <p:spPr>
          <a:xfrm>
            <a:off x="8283676" y="4651109"/>
            <a:ext cx="38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火山灰</a:t>
            </a:r>
            <a:endParaRPr kumimoji="1" lang="en-US" altLang="ja-JP" sz="3600" u="sng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634466-748C-0A63-115F-A19DA13D2B55}"/>
              </a:ext>
            </a:extLst>
          </p:cNvPr>
          <p:cNvSpPr txBox="1"/>
          <p:nvPr/>
        </p:nvSpPr>
        <p:spPr>
          <a:xfrm>
            <a:off x="8283676" y="5877688"/>
            <a:ext cx="38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溶　岩</a:t>
            </a:r>
            <a:endParaRPr kumimoji="1" lang="en-US" altLang="ja-JP" sz="3600" u="sng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94346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168619"/>
            <a:ext cx="11248103" cy="716287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14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次の表に入る語句を答えなさい。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0482" name="Picture 2" descr="中１_地学_火山の種類の図形 | Quizlet">
            <a:extLst>
              <a:ext uri="{FF2B5EF4-FFF2-40B4-BE49-F238E27FC236}">
                <a16:creationId xmlns:a16="http://schemas.microsoft.com/office/drawing/2014/main" id="{3DAE8C3F-DCD5-BD63-87FB-9A9C1A9A8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568"/>
            <a:ext cx="12060149" cy="58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977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168619"/>
            <a:ext cx="11248103" cy="716287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14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次の表に入る語句を答えなさい。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0482" name="Picture 2" descr="中１_地学_火山の種類の図形 | Quizlet">
            <a:extLst>
              <a:ext uri="{FF2B5EF4-FFF2-40B4-BE49-F238E27FC236}">
                <a16:creationId xmlns:a16="http://schemas.microsoft.com/office/drawing/2014/main" id="{3DAE8C3F-DCD5-BD63-87FB-9A9C1A9A8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568"/>
            <a:ext cx="12060149" cy="58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929CC2-647C-5754-BEC2-FBE4C5CA961E}"/>
              </a:ext>
            </a:extLst>
          </p:cNvPr>
          <p:cNvSpPr txBox="1"/>
          <p:nvPr/>
        </p:nvSpPr>
        <p:spPr>
          <a:xfrm>
            <a:off x="3696931" y="1169403"/>
            <a:ext cx="178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小さい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08A5E6-5B24-A04C-325E-0FE28E648363}"/>
              </a:ext>
            </a:extLst>
          </p:cNvPr>
          <p:cNvSpPr txBox="1"/>
          <p:nvPr/>
        </p:nvSpPr>
        <p:spPr>
          <a:xfrm>
            <a:off x="9640531" y="1169403"/>
            <a:ext cx="178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大きい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21892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168619"/>
            <a:ext cx="11248103" cy="716287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14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次の表に入る語句を答えなさい。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0482" name="Picture 2" descr="中１_地学_火山の種類の図形 | Quizlet">
            <a:extLst>
              <a:ext uri="{FF2B5EF4-FFF2-40B4-BE49-F238E27FC236}">
                <a16:creationId xmlns:a16="http://schemas.microsoft.com/office/drawing/2014/main" id="{3DAE8C3F-DCD5-BD63-87FB-9A9C1A9A8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568"/>
            <a:ext cx="12060149" cy="58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929CC2-647C-5754-BEC2-FBE4C5CA961E}"/>
              </a:ext>
            </a:extLst>
          </p:cNvPr>
          <p:cNvSpPr txBox="1"/>
          <p:nvPr/>
        </p:nvSpPr>
        <p:spPr>
          <a:xfrm>
            <a:off x="3696931" y="1169403"/>
            <a:ext cx="178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小さい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08A5E6-5B24-A04C-325E-0FE28E648363}"/>
              </a:ext>
            </a:extLst>
          </p:cNvPr>
          <p:cNvSpPr txBox="1"/>
          <p:nvPr/>
        </p:nvSpPr>
        <p:spPr>
          <a:xfrm>
            <a:off x="9640531" y="1169403"/>
            <a:ext cx="178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大きい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F4BE9F-D578-B24D-307F-5337675CC8CA}"/>
              </a:ext>
            </a:extLst>
          </p:cNvPr>
          <p:cNvSpPr txBox="1"/>
          <p:nvPr/>
        </p:nvSpPr>
        <p:spPr>
          <a:xfrm>
            <a:off x="3731346" y="5022603"/>
            <a:ext cx="218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ゆるやか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C24889-46AC-5E7D-DF89-D439B7047073}"/>
              </a:ext>
            </a:extLst>
          </p:cNvPr>
          <p:cNvSpPr txBox="1"/>
          <p:nvPr/>
        </p:nvSpPr>
        <p:spPr>
          <a:xfrm>
            <a:off x="9657735" y="5062569"/>
            <a:ext cx="218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激しい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66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D02571DF-83F4-5166-09BF-F36037406DD2}"/>
              </a:ext>
            </a:extLst>
          </p:cNvPr>
          <p:cNvSpPr txBox="1">
            <a:spLocks/>
          </p:cNvSpPr>
          <p:nvPr/>
        </p:nvSpPr>
        <p:spPr>
          <a:xfrm>
            <a:off x="8175522" y="5319252"/>
            <a:ext cx="3460955" cy="1103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u="sng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答え　</a:t>
            </a:r>
            <a:r>
              <a:rPr lang="en-US" altLang="ja-JP" sz="3600" u="sng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25</a:t>
            </a:r>
            <a:r>
              <a:rPr lang="ja-JP" altLang="en-US" sz="3600" u="sng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％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ABC6A6-FC77-46F3-52AB-9D8EAF27F9F6}"/>
              </a:ext>
            </a:extLst>
          </p:cNvPr>
          <p:cNvSpPr txBox="1"/>
          <p:nvPr/>
        </p:nvSpPr>
        <p:spPr>
          <a:xfrm>
            <a:off x="310585" y="727587"/>
            <a:ext cx="1179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ｇに、食塩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ｇを溶かしてつくった</a:t>
            </a:r>
            <a:endParaRPr kumimoji="1"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食塩水の質量パーセント濃度を求めなさい。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B0F31D-B6A5-A49E-8E7E-C3404278C6B8}"/>
              </a:ext>
            </a:extLst>
          </p:cNvPr>
          <p:cNvSpPr txBox="1"/>
          <p:nvPr/>
        </p:nvSpPr>
        <p:spPr>
          <a:xfrm>
            <a:off x="310585" y="2443316"/>
            <a:ext cx="11881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計算式）食塩水の質量⇒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ｇ＋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ｇ＝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240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　　　　　　　食塩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　　　　　　  食塩水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240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 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4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F3B0BF3-4747-5CBD-1F17-D1E5587469F7}"/>
              </a:ext>
            </a:extLst>
          </p:cNvPr>
          <p:cNvGrpSpPr/>
          <p:nvPr/>
        </p:nvGrpSpPr>
        <p:grpSpPr>
          <a:xfrm>
            <a:off x="2163097" y="4346030"/>
            <a:ext cx="9940413" cy="646331"/>
            <a:chOff x="2163097" y="3274312"/>
            <a:chExt cx="9940413" cy="646331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912EC9A-E294-7B1B-FBFC-A8BED43F950C}"/>
                </a:ext>
              </a:extLst>
            </p:cNvPr>
            <p:cNvSpPr txBox="1"/>
            <p:nvPr/>
          </p:nvSpPr>
          <p:spPr>
            <a:xfrm>
              <a:off x="3048000" y="3274312"/>
              <a:ext cx="9055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×100</a:t>
              </a:r>
              <a:r>
                <a:rPr kumimoji="1" lang="ja-JP" altLang="en-US" sz="3600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＝　　</a:t>
              </a:r>
              <a:r>
                <a:rPr kumimoji="1" lang="en-US" altLang="ja-JP" sz="3600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×100</a:t>
              </a:r>
              <a:r>
                <a:rPr kumimoji="1" lang="ja-JP" altLang="en-US" sz="3600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＝</a:t>
              </a:r>
              <a:r>
                <a:rPr kumimoji="1" lang="en-US" altLang="ja-JP" sz="3600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25</a:t>
              </a:r>
              <a:endPara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181C7EE1-07F1-A409-C052-61CE39857DA8}"/>
                </a:ext>
              </a:extLst>
            </p:cNvPr>
            <p:cNvCxnSpPr>
              <a:cxnSpLocks/>
            </p:cNvCxnSpPr>
            <p:nvPr/>
          </p:nvCxnSpPr>
          <p:spPr>
            <a:xfrm>
              <a:off x="2163097" y="3558149"/>
              <a:ext cx="97339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6ED28FF8-8575-9220-A4B4-20B58C561D89}"/>
                </a:ext>
              </a:extLst>
            </p:cNvPr>
            <p:cNvCxnSpPr>
              <a:cxnSpLocks/>
            </p:cNvCxnSpPr>
            <p:nvPr/>
          </p:nvCxnSpPr>
          <p:spPr>
            <a:xfrm>
              <a:off x="4940716" y="3563065"/>
              <a:ext cx="97339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EC92C97-0991-40A3-DF3F-8EAB39594A74}"/>
              </a:ext>
            </a:extLst>
          </p:cNvPr>
          <p:cNvCxnSpPr>
            <a:cxnSpLocks/>
          </p:cNvCxnSpPr>
          <p:nvPr/>
        </p:nvCxnSpPr>
        <p:spPr>
          <a:xfrm>
            <a:off x="7762579" y="3523735"/>
            <a:ext cx="181405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789ECF-DC99-4B99-97EE-98B2B64898A7}"/>
              </a:ext>
            </a:extLst>
          </p:cNvPr>
          <p:cNvSpPr txBox="1"/>
          <p:nvPr/>
        </p:nvSpPr>
        <p:spPr>
          <a:xfrm>
            <a:off x="1755056" y="3237073"/>
            <a:ext cx="967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質量パーセント濃度（％）＝　　　　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×100</a:t>
            </a:r>
            <a:endParaRPr kumimoji="1" lang="ja-JP" altLang="en-US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37D29DC-17BA-FE29-B3D3-5DFBEE1FC2A1}"/>
              </a:ext>
            </a:extLst>
          </p:cNvPr>
          <p:cNvGrpSpPr/>
          <p:nvPr/>
        </p:nvGrpSpPr>
        <p:grpSpPr>
          <a:xfrm>
            <a:off x="2305663" y="3883404"/>
            <a:ext cx="5166853" cy="1671937"/>
            <a:chOff x="2305663" y="3883404"/>
            <a:chExt cx="5166853" cy="1671937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FC17A38C-5FF6-B4F9-C4D0-FDE78E38C8CA}"/>
                </a:ext>
              </a:extLst>
            </p:cNvPr>
            <p:cNvGrpSpPr/>
            <p:nvPr/>
          </p:nvGrpSpPr>
          <p:grpSpPr>
            <a:xfrm>
              <a:off x="2305663" y="4188541"/>
              <a:ext cx="4896468" cy="924233"/>
              <a:chOff x="2305663" y="4188541"/>
              <a:chExt cx="4896468" cy="924233"/>
            </a:xfrm>
          </p:grpSpPr>
          <p:cxnSp>
            <p:nvCxnSpPr>
              <p:cNvPr id="5" name="直線コネクタ 4">
                <a:extLst>
                  <a:ext uri="{FF2B5EF4-FFF2-40B4-BE49-F238E27FC236}">
                    <a16:creationId xmlns:a16="http://schemas.microsoft.com/office/drawing/2014/main" id="{9A5453F3-29F6-42F7-7D5F-F16CB27D1D92}"/>
                  </a:ext>
                </a:extLst>
              </p:cNvPr>
              <p:cNvCxnSpPr/>
              <p:nvPr/>
            </p:nvCxnSpPr>
            <p:spPr>
              <a:xfrm>
                <a:off x="2310581" y="4188541"/>
                <a:ext cx="737419" cy="38345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コネクタ 5">
                <a:extLst>
                  <a:ext uri="{FF2B5EF4-FFF2-40B4-BE49-F238E27FC236}">
                    <a16:creationId xmlns:a16="http://schemas.microsoft.com/office/drawing/2014/main" id="{8A04AB52-95F0-9E86-37CB-B0349533F021}"/>
                  </a:ext>
                </a:extLst>
              </p:cNvPr>
              <p:cNvCxnSpPr/>
              <p:nvPr/>
            </p:nvCxnSpPr>
            <p:spPr>
              <a:xfrm>
                <a:off x="2305663" y="4694905"/>
                <a:ext cx="737419" cy="38345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コネクタ 6">
                <a:extLst>
                  <a:ext uri="{FF2B5EF4-FFF2-40B4-BE49-F238E27FC236}">
                    <a16:creationId xmlns:a16="http://schemas.microsoft.com/office/drawing/2014/main" id="{7C54A368-691C-8379-EEAB-36091756EAAE}"/>
                  </a:ext>
                </a:extLst>
              </p:cNvPr>
              <p:cNvCxnSpPr/>
              <p:nvPr/>
            </p:nvCxnSpPr>
            <p:spPr>
              <a:xfrm>
                <a:off x="5063615" y="4729316"/>
                <a:ext cx="737419" cy="38345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41A7F23A-D1FC-AD26-97BC-29376E1E243E}"/>
                  </a:ext>
                </a:extLst>
              </p:cNvPr>
              <p:cNvCxnSpPr/>
              <p:nvPr/>
            </p:nvCxnSpPr>
            <p:spPr>
              <a:xfrm>
                <a:off x="6464712" y="4458926"/>
                <a:ext cx="737419" cy="38345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1CF4884-E87F-61E0-5B6D-2DA06132B375}"/>
                </a:ext>
              </a:extLst>
            </p:cNvPr>
            <p:cNvSpPr txBox="1"/>
            <p:nvPr/>
          </p:nvSpPr>
          <p:spPr>
            <a:xfrm>
              <a:off x="2880852" y="3883404"/>
              <a:ext cx="432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1</a:t>
              </a:r>
              <a:endPara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236FAA5-3A9D-81D0-832A-682A42034741}"/>
                </a:ext>
              </a:extLst>
            </p:cNvPr>
            <p:cNvSpPr txBox="1"/>
            <p:nvPr/>
          </p:nvSpPr>
          <p:spPr>
            <a:xfrm>
              <a:off x="5879690" y="4943113"/>
              <a:ext cx="432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1</a:t>
              </a:r>
              <a:endPara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BB82033-15E5-7643-0862-D4D13AC84075}"/>
                </a:ext>
              </a:extLst>
            </p:cNvPr>
            <p:cNvSpPr txBox="1"/>
            <p:nvPr/>
          </p:nvSpPr>
          <p:spPr>
            <a:xfrm>
              <a:off x="2859164" y="5186009"/>
              <a:ext cx="432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4</a:t>
              </a:r>
              <a:endPara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95CA85A-94B3-66FA-A563-B33183DA0112}"/>
                </a:ext>
              </a:extLst>
            </p:cNvPr>
            <p:cNvSpPr txBox="1"/>
            <p:nvPr/>
          </p:nvSpPr>
          <p:spPr>
            <a:xfrm>
              <a:off x="6887497" y="4016560"/>
              <a:ext cx="585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25</a:t>
              </a:r>
              <a:endParaRPr kumimoji="1" lang="ja-JP" altLang="en-US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880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168619"/>
            <a:ext cx="11248103" cy="716287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14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次の表に入る語句を答えなさい。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0482" name="Picture 2" descr="中１_地学_火山の種類の図形 | Quizlet">
            <a:extLst>
              <a:ext uri="{FF2B5EF4-FFF2-40B4-BE49-F238E27FC236}">
                <a16:creationId xmlns:a16="http://schemas.microsoft.com/office/drawing/2014/main" id="{3DAE8C3F-DCD5-BD63-87FB-9A9C1A9A8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568"/>
            <a:ext cx="12060149" cy="58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929CC2-647C-5754-BEC2-FBE4C5CA961E}"/>
              </a:ext>
            </a:extLst>
          </p:cNvPr>
          <p:cNvSpPr txBox="1"/>
          <p:nvPr/>
        </p:nvSpPr>
        <p:spPr>
          <a:xfrm>
            <a:off x="3696931" y="1169403"/>
            <a:ext cx="178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小さい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08A5E6-5B24-A04C-325E-0FE28E648363}"/>
              </a:ext>
            </a:extLst>
          </p:cNvPr>
          <p:cNvSpPr txBox="1"/>
          <p:nvPr/>
        </p:nvSpPr>
        <p:spPr>
          <a:xfrm>
            <a:off x="9640531" y="1169403"/>
            <a:ext cx="178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大きい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F4BE9F-D578-B24D-307F-5337675CC8CA}"/>
              </a:ext>
            </a:extLst>
          </p:cNvPr>
          <p:cNvSpPr txBox="1"/>
          <p:nvPr/>
        </p:nvSpPr>
        <p:spPr>
          <a:xfrm>
            <a:off x="3731346" y="5022603"/>
            <a:ext cx="218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ゆるやか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C24889-46AC-5E7D-DF89-D439B7047073}"/>
              </a:ext>
            </a:extLst>
          </p:cNvPr>
          <p:cNvSpPr txBox="1"/>
          <p:nvPr/>
        </p:nvSpPr>
        <p:spPr>
          <a:xfrm>
            <a:off x="9657735" y="5062569"/>
            <a:ext cx="218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激しい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73BC81-7B5E-6CE8-69AA-9AFB29C81582}"/>
              </a:ext>
            </a:extLst>
          </p:cNvPr>
          <p:cNvSpPr txBox="1"/>
          <p:nvPr/>
        </p:nvSpPr>
        <p:spPr>
          <a:xfrm>
            <a:off x="3696931" y="5903430"/>
            <a:ext cx="218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黒っぽい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97116A-1200-F96B-5523-7F55173B8FBF}"/>
              </a:ext>
            </a:extLst>
          </p:cNvPr>
          <p:cNvSpPr txBox="1"/>
          <p:nvPr/>
        </p:nvSpPr>
        <p:spPr>
          <a:xfrm>
            <a:off x="9581537" y="5923413"/>
            <a:ext cx="218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白っぽい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26571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D2297-3262-4FB0-4569-2DF6F1569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BA64A0-BFB3-BE2D-10CF-12A8CA56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168619"/>
            <a:ext cx="11248103" cy="716287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14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次の表に入る語句を答えなさい。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0482" name="Picture 2" descr="中１_地学_火山の種類の図形 | Quizlet">
            <a:extLst>
              <a:ext uri="{FF2B5EF4-FFF2-40B4-BE49-F238E27FC236}">
                <a16:creationId xmlns:a16="http://schemas.microsoft.com/office/drawing/2014/main" id="{4656A816-2C8C-9DDE-422E-FAEB02A9F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568"/>
            <a:ext cx="12060149" cy="58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5F056B9-A4E1-2C48-0047-B10A7E00066E}"/>
              </a:ext>
            </a:extLst>
          </p:cNvPr>
          <p:cNvSpPr txBox="1"/>
          <p:nvPr/>
        </p:nvSpPr>
        <p:spPr>
          <a:xfrm>
            <a:off x="3696931" y="1169403"/>
            <a:ext cx="178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小さい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796979-2276-2702-D754-4CE753A54059}"/>
              </a:ext>
            </a:extLst>
          </p:cNvPr>
          <p:cNvSpPr txBox="1"/>
          <p:nvPr/>
        </p:nvSpPr>
        <p:spPr>
          <a:xfrm>
            <a:off x="9640531" y="1169403"/>
            <a:ext cx="178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大きい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7D1B60-92AE-2EDE-70B1-3FC5299B677F}"/>
              </a:ext>
            </a:extLst>
          </p:cNvPr>
          <p:cNvSpPr txBox="1"/>
          <p:nvPr/>
        </p:nvSpPr>
        <p:spPr>
          <a:xfrm>
            <a:off x="3731346" y="5022603"/>
            <a:ext cx="218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ゆるやか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81374C-08CB-6DCC-58B3-3C1996081DDE}"/>
              </a:ext>
            </a:extLst>
          </p:cNvPr>
          <p:cNvSpPr txBox="1"/>
          <p:nvPr/>
        </p:nvSpPr>
        <p:spPr>
          <a:xfrm>
            <a:off x="9657735" y="5062569"/>
            <a:ext cx="218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激しい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511911-AA5D-70EF-9399-721982710F9C}"/>
              </a:ext>
            </a:extLst>
          </p:cNvPr>
          <p:cNvSpPr txBox="1"/>
          <p:nvPr/>
        </p:nvSpPr>
        <p:spPr>
          <a:xfrm>
            <a:off x="3696931" y="5903430"/>
            <a:ext cx="218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黒っぽい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320BEA-D64E-39E1-8C16-48FA04BF2D5B}"/>
              </a:ext>
            </a:extLst>
          </p:cNvPr>
          <p:cNvSpPr txBox="1"/>
          <p:nvPr/>
        </p:nvSpPr>
        <p:spPr>
          <a:xfrm>
            <a:off x="9581537" y="5923413"/>
            <a:ext cx="218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白っぽい</a:t>
            </a:r>
            <a:endParaRPr kumimoji="1" lang="en-US" altLang="ja-JP" sz="360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B42D46-5B0F-8171-FD80-F3FD023D5D85}"/>
              </a:ext>
            </a:extLst>
          </p:cNvPr>
          <p:cNvSpPr txBox="1"/>
          <p:nvPr/>
        </p:nvSpPr>
        <p:spPr>
          <a:xfrm>
            <a:off x="3175819" y="2123768"/>
            <a:ext cx="27087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盾状火山</a:t>
            </a:r>
            <a:endParaRPr kumimoji="1" lang="ja-JP" altLang="en-US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4D9752-2DA8-65F4-C5C2-B303CF81E72B}"/>
              </a:ext>
            </a:extLst>
          </p:cNvPr>
          <p:cNvSpPr txBox="1"/>
          <p:nvPr/>
        </p:nvSpPr>
        <p:spPr>
          <a:xfrm>
            <a:off x="6086166" y="2123767"/>
            <a:ext cx="27087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成層火山</a:t>
            </a:r>
            <a:endParaRPr kumimoji="1" lang="ja-JP" altLang="en-US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4EDDA4-87B2-E2F6-F2C6-9447F6085400}"/>
              </a:ext>
            </a:extLst>
          </p:cNvPr>
          <p:cNvSpPr txBox="1"/>
          <p:nvPr/>
        </p:nvSpPr>
        <p:spPr>
          <a:xfrm>
            <a:off x="9073157" y="2123767"/>
            <a:ext cx="27087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>
                <a:solidFill>
                  <a:srgbClr val="00206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溶岩ドーム</a:t>
            </a:r>
            <a:endParaRPr kumimoji="1" lang="ja-JP" altLang="en-US">
              <a:solidFill>
                <a:srgbClr val="00206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9969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2"/>
            <a:ext cx="11248103" cy="1738843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15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マグマが冷え固まってできた結晶を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7992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2"/>
            <a:ext cx="11248103" cy="1738843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15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マグマが冷え固まってできた結晶を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鉱物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と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いいますが、無色や白色の鉱物を何といい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ますか。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848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2"/>
            <a:ext cx="11248103" cy="1738843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15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マグマが冷え固まってできた結晶を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鉱物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と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いいますが、無色や白色の鉱物を何といい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ますか。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54FC320-E01E-1E5D-3870-BEF05DAEF49B}"/>
              </a:ext>
            </a:extLst>
          </p:cNvPr>
          <p:cNvSpPr txBox="1">
            <a:spLocks/>
          </p:cNvSpPr>
          <p:nvPr/>
        </p:nvSpPr>
        <p:spPr>
          <a:xfrm>
            <a:off x="7740251" y="1765462"/>
            <a:ext cx="3763491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無色鉱物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390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C8D0F-7954-7761-8BFC-71E8120F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50B33-3CF9-B676-869C-7B15F4A1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2"/>
            <a:ext cx="11248103" cy="1738843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15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マグマが冷え固まってできた結晶を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鉱物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と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いいますが、無色や白色の鉱物を何といい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ますか。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19FE1C9-F93F-DB75-5BDA-AB5BEB158C39}"/>
              </a:ext>
            </a:extLst>
          </p:cNvPr>
          <p:cNvSpPr txBox="1">
            <a:spLocks/>
          </p:cNvSpPr>
          <p:nvPr/>
        </p:nvSpPr>
        <p:spPr>
          <a:xfrm>
            <a:off x="7740251" y="1765462"/>
            <a:ext cx="3763491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無色鉱物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D31DFF-07A3-662E-5B86-F0338AC6C444}"/>
              </a:ext>
            </a:extLst>
          </p:cNvPr>
          <p:cNvSpPr txBox="1">
            <a:spLocks/>
          </p:cNvSpPr>
          <p:nvPr/>
        </p:nvSpPr>
        <p:spPr>
          <a:xfrm>
            <a:off x="760911" y="5915249"/>
            <a:ext cx="10870652" cy="131146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3600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無色鉱物以外の鉱物（黒色など）を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有色鉱物</a:t>
            </a:r>
            <a:r>
              <a:rPr lang="ja-JP" altLang="en-US" sz="3600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という。</a:t>
            </a:r>
            <a:endParaRPr lang="en-US" altLang="ja-JP" sz="3600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Font typeface="Wingdings 2"/>
              <a:buNone/>
            </a:pPr>
            <a:endParaRPr lang="en-US" altLang="ja-JP" sz="3600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975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0A768-2E1C-ADD1-454F-C7BB94901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火成岩をつくる鉱物 | 無料で使える中学学習プリント">
            <a:extLst>
              <a:ext uri="{FF2B5EF4-FFF2-40B4-BE49-F238E27FC236}">
                <a16:creationId xmlns:a16="http://schemas.microsoft.com/office/drawing/2014/main" id="{369DEAE5-8C53-4912-4153-519AF6CD3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66" y="2369574"/>
            <a:ext cx="10664176" cy="50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1066E8D-820D-3A6A-9901-DC8A6EE9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2"/>
            <a:ext cx="11248103" cy="1738843"/>
          </a:xfrm>
        </p:spPr>
        <p:txBody>
          <a:bodyPr>
            <a:norm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15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マグマが冷え固まってできた結晶を</a:t>
            </a:r>
            <a:r>
              <a:rPr kumimoji="1" lang="ja-JP" altLang="en-US" sz="36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鉱物</a:t>
            </a: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と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いいますが、無色や白色の鉱物を何といい</a:t>
            </a:r>
            <a:br>
              <a:rPr kumimoji="1" lang="en-US" altLang="ja-JP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 ますか。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67E1763-8595-0E43-0729-605104F9FEEF}"/>
              </a:ext>
            </a:extLst>
          </p:cNvPr>
          <p:cNvSpPr txBox="1">
            <a:spLocks/>
          </p:cNvSpPr>
          <p:nvPr/>
        </p:nvSpPr>
        <p:spPr>
          <a:xfrm>
            <a:off x="7740251" y="1765462"/>
            <a:ext cx="3763491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無色鉱物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C227EF-1D23-66A4-E8D1-0F50DE275B50}"/>
              </a:ext>
            </a:extLst>
          </p:cNvPr>
          <p:cNvSpPr txBox="1">
            <a:spLocks/>
          </p:cNvSpPr>
          <p:nvPr/>
        </p:nvSpPr>
        <p:spPr>
          <a:xfrm>
            <a:off x="760911" y="5915249"/>
            <a:ext cx="10870652" cy="131146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3600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無色鉱物以外の鉱物（黒色など）を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有色鉱物</a:t>
            </a:r>
            <a:r>
              <a:rPr lang="ja-JP" altLang="en-US" sz="3600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という。</a:t>
            </a:r>
            <a:endParaRPr lang="en-US" altLang="ja-JP" sz="3600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Font typeface="Wingdings 2"/>
              <a:buNone/>
            </a:pPr>
            <a:endParaRPr lang="en-US" altLang="ja-JP" sz="3600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4580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198068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16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次の特徴をもつ鉱物の名称を答えなさい。</a:t>
            </a:r>
            <a:br>
              <a:rPr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F4455E5-9FC2-04CB-291E-06C700B88CE3}"/>
              </a:ext>
            </a:extLst>
          </p:cNvPr>
          <p:cNvSpPr txBox="1">
            <a:spLocks/>
          </p:cNvSpPr>
          <p:nvPr/>
        </p:nvSpPr>
        <p:spPr>
          <a:xfrm>
            <a:off x="570270" y="1136881"/>
            <a:ext cx="11012127" cy="426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　無色鉱物で、不規則に割れる。別名は水晶。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②　有色鉱物で、うすくはがすことができる。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③　有色鉱物で、磁石に引きよせられる。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0479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A4B33-7E00-6461-F764-986389C1C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1D280-246B-19F9-8E39-B1215B8F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198068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16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次の特徴をもつ鉱物の名称を答えなさい。</a:t>
            </a:r>
            <a:br>
              <a:rPr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746A118E-D3BD-5DB5-B051-96385B4E96F4}"/>
              </a:ext>
            </a:extLst>
          </p:cNvPr>
          <p:cNvSpPr txBox="1">
            <a:spLocks/>
          </p:cNvSpPr>
          <p:nvPr/>
        </p:nvSpPr>
        <p:spPr>
          <a:xfrm>
            <a:off x="570270" y="1136881"/>
            <a:ext cx="11012127" cy="426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　無色鉱物で、不規則に割れる。別名は水晶。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②　有色鉱物で、うすくはがすことができる。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③　有色鉱物で、磁石に引きよせられる。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8410EA-9717-5D68-18D0-DFFAE53E47FE}"/>
              </a:ext>
            </a:extLst>
          </p:cNvPr>
          <p:cNvSpPr txBox="1">
            <a:spLocks/>
          </p:cNvSpPr>
          <p:nvPr/>
        </p:nvSpPr>
        <p:spPr>
          <a:xfrm>
            <a:off x="4827639" y="1765462"/>
            <a:ext cx="667610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石　英（セキエイ）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345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29D1F-293A-E3D7-2AC8-B85361C45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C9F15A-7F02-1C7D-53DE-28264283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198068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16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次の特徴をもつ鉱物の名称を答えなさい。</a:t>
            </a:r>
            <a:br>
              <a:rPr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73D1381D-7DD5-0DE0-07D5-DE3830EEC525}"/>
              </a:ext>
            </a:extLst>
          </p:cNvPr>
          <p:cNvSpPr txBox="1">
            <a:spLocks/>
          </p:cNvSpPr>
          <p:nvPr/>
        </p:nvSpPr>
        <p:spPr>
          <a:xfrm>
            <a:off x="570270" y="1136881"/>
            <a:ext cx="11012127" cy="426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　無色鉱物で、不規則に割れる。別名は水晶。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②　有色鉱物で、うすくはがすことができる。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③　有色鉱物で、磁石に引きよせられる。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90B672-37B9-381E-2675-3AD95C5391BF}"/>
              </a:ext>
            </a:extLst>
          </p:cNvPr>
          <p:cNvSpPr txBox="1">
            <a:spLocks/>
          </p:cNvSpPr>
          <p:nvPr/>
        </p:nvSpPr>
        <p:spPr>
          <a:xfrm>
            <a:off x="4827639" y="1765462"/>
            <a:ext cx="667610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石　英（セキエイ）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34D1F07-E6D9-5985-66DE-F7BFA38FE123}"/>
              </a:ext>
            </a:extLst>
          </p:cNvPr>
          <p:cNvSpPr txBox="1">
            <a:spLocks/>
          </p:cNvSpPr>
          <p:nvPr/>
        </p:nvSpPr>
        <p:spPr>
          <a:xfrm>
            <a:off x="4296698" y="3286488"/>
            <a:ext cx="7207044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黒雲母（クロウンモ）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4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ABC6A6-FC77-46F3-52AB-9D8EAF27F9F6}"/>
              </a:ext>
            </a:extLst>
          </p:cNvPr>
          <p:cNvSpPr txBox="1"/>
          <p:nvPr/>
        </p:nvSpPr>
        <p:spPr>
          <a:xfrm>
            <a:off x="310585" y="727587"/>
            <a:ext cx="1179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第２問　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21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％、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ｇの食塩水に溶けている食塩は</a:t>
            </a:r>
            <a:endParaRPr kumimoji="1"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何ｇですか？</a:t>
            </a:r>
            <a:endParaRPr kumimoji="1"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012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80EBC-195C-5DC8-4A56-31BA1EFC1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FCB78C-6FD1-D14D-A2F1-54720F60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198068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16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次の特徴をもつ鉱物の名称を答えなさい。</a:t>
            </a:r>
            <a:br>
              <a:rPr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</a:t>
            </a:r>
            <a:endParaRPr kumimoji="1"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8C7F3CB4-3BB0-7F48-D8A3-FF7CB8D27B89}"/>
              </a:ext>
            </a:extLst>
          </p:cNvPr>
          <p:cNvSpPr txBox="1">
            <a:spLocks/>
          </p:cNvSpPr>
          <p:nvPr/>
        </p:nvSpPr>
        <p:spPr>
          <a:xfrm>
            <a:off x="570270" y="1136881"/>
            <a:ext cx="11012127" cy="426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　無色鉱物で、不規則に割れる。別名は水晶。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②　有色鉱物で、うすくはがすことができる。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③　有色鉱物で、磁石に引きよせられる。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ja-JP" altLang="en-US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502420-032D-E91C-FE2E-953EB648FFEF}"/>
              </a:ext>
            </a:extLst>
          </p:cNvPr>
          <p:cNvSpPr txBox="1">
            <a:spLocks/>
          </p:cNvSpPr>
          <p:nvPr/>
        </p:nvSpPr>
        <p:spPr>
          <a:xfrm>
            <a:off x="4827639" y="1765462"/>
            <a:ext cx="667610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石　英（セキエイ）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1B286B8-12C6-3318-6FBE-540087AAF2F4}"/>
              </a:ext>
            </a:extLst>
          </p:cNvPr>
          <p:cNvSpPr txBox="1">
            <a:spLocks/>
          </p:cNvSpPr>
          <p:nvPr/>
        </p:nvSpPr>
        <p:spPr>
          <a:xfrm>
            <a:off x="4296698" y="3286488"/>
            <a:ext cx="7207044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黒雲母（クロウンモ）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4E47052-577D-8897-19DA-64964E21F1D2}"/>
              </a:ext>
            </a:extLst>
          </p:cNvPr>
          <p:cNvSpPr txBox="1">
            <a:spLocks/>
          </p:cNvSpPr>
          <p:nvPr/>
        </p:nvSpPr>
        <p:spPr>
          <a:xfrm>
            <a:off x="7718323" y="4814604"/>
            <a:ext cx="3682180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磁鉄鉱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869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748674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17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マグマが冷え固まってできた岩石を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</a:t>
            </a:r>
          </a:p>
        </p:txBody>
      </p:sp>
    </p:spTree>
    <p:extLst>
      <p:ext uri="{BB962C8B-B14F-4D97-AF65-F5344CB8AC3E}">
        <p14:creationId xmlns:p14="http://schemas.microsoft.com/office/powerpoint/2010/main" val="17007209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8FE0-6C36-A181-8244-BBC01CD03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D261B0-C6EF-9CC2-9E89-E6211D74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748674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17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マグマが冷え固まってできた岩石を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火成岩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といいますが、下のようなつくりの火成岩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を何岩といいますか。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2A57AD-793A-0C88-976D-C6E43A3E5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64" y="2428074"/>
            <a:ext cx="6608462" cy="3218034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025B6A49-552C-BAC0-337A-530B7580C53E}"/>
              </a:ext>
            </a:extLst>
          </p:cNvPr>
          <p:cNvSpPr txBox="1">
            <a:spLocks/>
          </p:cNvSpPr>
          <p:nvPr/>
        </p:nvSpPr>
        <p:spPr>
          <a:xfrm>
            <a:off x="2226415" y="2268050"/>
            <a:ext cx="90024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/>
              <a:t>①</a:t>
            </a:r>
            <a:endParaRPr lang="en-US" altLang="ja-JP" sz="40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B660022F-D308-0CF1-C31B-5B6DFA05F4F8}"/>
              </a:ext>
            </a:extLst>
          </p:cNvPr>
          <p:cNvSpPr txBox="1">
            <a:spLocks/>
          </p:cNvSpPr>
          <p:nvPr/>
        </p:nvSpPr>
        <p:spPr>
          <a:xfrm>
            <a:off x="5938684" y="2184960"/>
            <a:ext cx="90024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/>
              <a:t>②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17802913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D2EE7-3D81-90E4-63D9-D75C7A1FA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9565EA-3BA6-4775-2B85-F364D0D13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748674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17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マグマが冷え固まってできた岩石を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火成岩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といいますが、下のようなつくりの火成岩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を何岩といいますか。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FEF67CA-5F18-40A9-0B4E-532300CA9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64" y="2428074"/>
            <a:ext cx="6608462" cy="3218034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F27BE8B-6216-025A-20ED-50FBDC5EE304}"/>
              </a:ext>
            </a:extLst>
          </p:cNvPr>
          <p:cNvSpPr txBox="1">
            <a:spLocks/>
          </p:cNvSpPr>
          <p:nvPr/>
        </p:nvSpPr>
        <p:spPr>
          <a:xfrm>
            <a:off x="2123768" y="5707301"/>
            <a:ext cx="3682180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火山岩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5946232E-8B37-01A0-32C2-607B38EC586B}"/>
              </a:ext>
            </a:extLst>
          </p:cNvPr>
          <p:cNvSpPr txBox="1">
            <a:spLocks/>
          </p:cNvSpPr>
          <p:nvPr/>
        </p:nvSpPr>
        <p:spPr>
          <a:xfrm>
            <a:off x="2226415" y="2268050"/>
            <a:ext cx="90024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/>
              <a:t>①</a:t>
            </a:r>
            <a:endParaRPr lang="en-US" altLang="ja-JP" sz="40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83D28E3-7B81-01F2-B8B8-57FAA5E5FE45}"/>
              </a:ext>
            </a:extLst>
          </p:cNvPr>
          <p:cNvSpPr txBox="1">
            <a:spLocks/>
          </p:cNvSpPr>
          <p:nvPr/>
        </p:nvSpPr>
        <p:spPr>
          <a:xfrm>
            <a:off x="5938684" y="2184960"/>
            <a:ext cx="90024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/>
              <a:t>②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5761309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63580-AA67-8976-6F73-407A6E538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595006-EF6C-3900-ADF3-11242F8C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748674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17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マグマが冷え固まってできた岩石を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火成岩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といいますが、下のようなつくりの火成岩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を何岩といいますか。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771A9C-C88F-2149-AACB-1C99654D2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64" y="2428074"/>
            <a:ext cx="6608462" cy="3218034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6CEFBA8-92C1-1606-4C88-5EDBFF4F7A9D}"/>
              </a:ext>
            </a:extLst>
          </p:cNvPr>
          <p:cNvSpPr txBox="1">
            <a:spLocks/>
          </p:cNvSpPr>
          <p:nvPr/>
        </p:nvSpPr>
        <p:spPr>
          <a:xfrm>
            <a:off x="2123768" y="5707301"/>
            <a:ext cx="3682180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火山岩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704CAF5-3739-1158-F755-FDBBFB6BEF72}"/>
              </a:ext>
            </a:extLst>
          </p:cNvPr>
          <p:cNvSpPr txBox="1">
            <a:spLocks/>
          </p:cNvSpPr>
          <p:nvPr/>
        </p:nvSpPr>
        <p:spPr>
          <a:xfrm>
            <a:off x="6243485" y="5707301"/>
            <a:ext cx="3682180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深成岩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82FE9FE-CF9F-1782-35EE-0F2DBF16B514}"/>
              </a:ext>
            </a:extLst>
          </p:cNvPr>
          <p:cNvSpPr txBox="1">
            <a:spLocks/>
          </p:cNvSpPr>
          <p:nvPr/>
        </p:nvSpPr>
        <p:spPr>
          <a:xfrm>
            <a:off x="2226415" y="2268050"/>
            <a:ext cx="90024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/>
              <a:t>①</a:t>
            </a:r>
            <a:endParaRPr lang="en-US" altLang="ja-JP" sz="40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767D102F-EF88-0757-9E13-1FA8FE5AF083}"/>
              </a:ext>
            </a:extLst>
          </p:cNvPr>
          <p:cNvSpPr txBox="1">
            <a:spLocks/>
          </p:cNvSpPr>
          <p:nvPr/>
        </p:nvSpPr>
        <p:spPr>
          <a:xfrm>
            <a:off x="5938684" y="2184960"/>
            <a:ext cx="90024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/>
              <a:t>②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12578606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97A78-35F8-A651-C5AA-630248666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55483E-A573-72C5-5077-D38235004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227565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下の火成岩のような岩石のつくりを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何組織といいますか。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D72B55-B362-FF8F-A50E-9FFDC500D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64" y="1779144"/>
            <a:ext cx="6608462" cy="3218034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EDA61400-14DE-A707-0D4F-413038E2BC5E}"/>
              </a:ext>
            </a:extLst>
          </p:cNvPr>
          <p:cNvSpPr txBox="1">
            <a:spLocks/>
          </p:cNvSpPr>
          <p:nvPr/>
        </p:nvSpPr>
        <p:spPr>
          <a:xfrm>
            <a:off x="2226415" y="1776437"/>
            <a:ext cx="90024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/>
              <a:t>①</a:t>
            </a:r>
            <a:endParaRPr lang="en-US" altLang="ja-JP" sz="40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01010AF0-FA26-E8F9-6F3E-97C8489EF80E}"/>
              </a:ext>
            </a:extLst>
          </p:cNvPr>
          <p:cNvSpPr txBox="1">
            <a:spLocks/>
          </p:cNvSpPr>
          <p:nvPr/>
        </p:nvSpPr>
        <p:spPr>
          <a:xfrm>
            <a:off x="5938684" y="1693347"/>
            <a:ext cx="90024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/>
              <a:t>②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4733872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6264C-8C32-78AD-2720-88FC115A1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DC9117-2479-3DBC-45E6-D7DADBDE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227565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下の火成岩のような岩石のつくりを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何組織といいますか。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37E3DF9-0C72-6E47-F2E6-C9FA71C03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64" y="1779144"/>
            <a:ext cx="6608462" cy="3218034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050B9E8D-234E-CCA9-C43C-E5D2369658BA}"/>
              </a:ext>
            </a:extLst>
          </p:cNvPr>
          <p:cNvSpPr txBox="1">
            <a:spLocks/>
          </p:cNvSpPr>
          <p:nvPr/>
        </p:nvSpPr>
        <p:spPr>
          <a:xfrm>
            <a:off x="2123768" y="5078035"/>
            <a:ext cx="3682180" cy="8640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斑状組織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83C0466-C4FD-E38F-6FA8-954C4D01168D}"/>
              </a:ext>
            </a:extLst>
          </p:cNvPr>
          <p:cNvSpPr txBox="1">
            <a:spLocks/>
          </p:cNvSpPr>
          <p:nvPr/>
        </p:nvSpPr>
        <p:spPr>
          <a:xfrm>
            <a:off x="2226415" y="1776437"/>
            <a:ext cx="90024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/>
              <a:t>①</a:t>
            </a:r>
            <a:endParaRPr lang="en-US" altLang="ja-JP" sz="40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7236F207-F957-E93A-52C6-469D4B56530D}"/>
              </a:ext>
            </a:extLst>
          </p:cNvPr>
          <p:cNvSpPr txBox="1">
            <a:spLocks/>
          </p:cNvSpPr>
          <p:nvPr/>
        </p:nvSpPr>
        <p:spPr>
          <a:xfrm>
            <a:off x="5938684" y="1693347"/>
            <a:ext cx="90024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/>
              <a:t>②</a:t>
            </a:r>
            <a:endParaRPr lang="en-US" altLang="ja-JP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F58F0A-FBF1-3BB6-F6E4-7FDE2E8D4322}"/>
              </a:ext>
            </a:extLst>
          </p:cNvPr>
          <p:cNvSpPr txBox="1">
            <a:spLocks/>
          </p:cNvSpPr>
          <p:nvPr/>
        </p:nvSpPr>
        <p:spPr>
          <a:xfrm>
            <a:off x="3392129" y="4862011"/>
            <a:ext cx="2300748" cy="43204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2000" dirty="0">
                <a:solidFill>
                  <a:srgbClr val="FF0000"/>
                </a:solidFill>
              </a:rPr>
              <a:t>はんじょうそしき</a:t>
            </a:r>
            <a:endParaRPr lang="en-US" altLang="ja-JP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255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67DF5-F5E2-32CE-E8CB-49E1F54CF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4B1F3E-BC52-7BE6-BB68-59A906CE1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227565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下の火成岩のような岩石のつくりを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何組織といいますか。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4E9D3BB-9A9A-DE15-9293-16B71BD3B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64" y="1779144"/>
            <a:ext cx="6608462" cy="3218034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F5B2AC-4470-2032-A2A4-C1130842DF27}"/>
              </a:ext>
            </a:extLst>
          </p:cNvPr>
          <p:cNvSpPr txBox="1">
            <a:spLocks/>
          </p:cNvSpPr>
          <p:nvPr/>
        </p:nvSpPr>
        <p:spPr>
          <a:xfrm>
            <a:off x="2123768" y="5078035"/>
            <a:ext cx="3682180" cy="8640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斑状組織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63E1C16-605D-64D3-627F-F130E61EF1A7}"/>
              </a:ext>
            </a:extLst>
          </p:cNvPr>
          <p:cNvSpPr txBox="1">
            <a:spLocks/>
          </p:cNvSpPr>
          <p:nvPr/>
        </p:nvSpPr>
        <p:spPr>
          <a:xfrm>
            <a:off x="6243484" y="5078035"/>
            <a:ext cx="4208205" cy="8640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等粒状組織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D0097659-E421-F467-62D6-F4FFB98099CD}"/>
              </a:ext>
            </a:extLst>
          </p:cNvPr>
          <p:cNvSpPr txBox="1">
            <a:spLocks/>
          </p:cNvSpPr>
          <p:nvPr/>
        </p:nvSpPr>
        <p:spPr>
          <a:xfrm>
            <a:off x="2226415" y="1776437"/>
            <a:ext cx="90024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/>
              <a:t>①</a:t>
            </a:r>
            <a:endParaRPr lang="en-US" altLang="ja-JP" sz="40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02E014A1-AC64-3E00-C022-18228E629FB4}"/>
              </a:ext>
            </a:extLst>
          </p:cNvPr>
          <p:cNvSpPr txBox="1">
            <a:spLocks/>
          </p:cNvSpPr>
          <p:nvPr/>
        </p:nvSpPr>
        <p:spPr>
          <a:xfrm>
            <a:off x="5938684" y="1693347"/>
            <a:ext cx="90024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/>
              <a:t>②</a:t>
            </a:r>
            <a:endParaRPr lang="en-US" altLang="ja-JP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0B07A2-E8C4-2A93-8542-9C3DE5665B55}"/>
              </a:ext>
            </a:extLst>
          </p:cNvPr>
          <p:cNvSpPr txBox="1">
            <a:spLocks/>
          </p:cNvSpPr>
          <p:nvPr/>
        </p:nvSpPr>
        <p:spPr>
          <a:xfrm>
            <a:off x="3392129" y="4862011"/>
            <a:ext cx="2300748" cy="43204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2000" dirty="0">
                <a:solidFill>
                  <a:srgbClr val="FF0000"/>
                </a:solidFill>
              </a:rPr>
              <a:t>はんじょうそしき</a:t>
            </a:r>
            <a:endParaRPr lang="en-US" altLang="ja-JP" sz="4000" dirty="0">
              <a:solidFill>
                <a:srgbClr val="FF0000"/>
              </a:solidFill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8485CEC-4BB2-2B98-AC44-E8E2FC834132}"/>
              </a:ext>
            </a:extLst>
          </p:cNvPr>
          <p:cNvSpPr txBox="1">
            <a:spLocks/>
          </p:cNvSpPr>
          <p:nvPr/>
        </p:nvSpPr>
        <p:spPr>
          <a:xfrm>
            <a:off x="7699843" y="4796248"/>
            <a:ext cx="2781344" cy="43204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2000" dirty="0">
                <a:solidFill>
                  <a:srgbClr val="FF0000"/>
                </a:solidFill>
              </a:rPr>
              <a:t>とうりゅうじょうそしき</a:t>
            </a:r>
            <a:endParaRPr lang="en-US" altLang="ja-JP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819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0C29E-5B85-0419-704B-F8DCBED50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BDF14F-2CED-8C14-C1FB-08BE2DB3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227565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下の火成岩のような岩石のつくりを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何組織といいますか。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F9FB60-8ACB-1609-0AE7-809C3599E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64" y="1779144"/>
            <a:ext cx="6608462" cy="3218034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F680147-CDCD-8ED7-158A-CFC7E9F6BF14}"/>
              </a:ext>
            </a:extLst>
          </p:cNvPr>
          <p:cNvSpPr txBox="1">
            <a:spLocks/>
          </p:cNvSpPr>
          <p:nvPr/>
        </p:nvSpPr>
        <p:spPr>
          <a:xfrm>
            <a:off x="2123768" y="5078035"/>
            <a:ext cx="3682180" cy="8640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斑状組織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47CEC3A-F70B-6853-9151-370E7C7ECDBF}"/>
              </a:ext>
            </a:extLst>
          </p:cNvPr>
          <p:cNvSpPr txBox="1">
            <a:spLocks/>
          </p:cNvSpPr>
          <p:nvPr/>
        </p:nvSpPr>
        <p:spPr>
          <a:xfrm>
            <a:off x="6243484" y="5078035"/>
            <a:ext cx="4208205" cy="8640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等粒状組織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5E03A1FE-FA53-3FFA-E131-A14ACE920130}"/>
              </a:ext>
            </a:extLst>
          </p:cNvPr>
          <p:cNvSpPr txBox="1">
            <a:spLocks/>
          </p:cNvSpPr>
          <p:nvPr/>
        </p:nvSpPr>
        <p:spPr>
          <a:xfrm>
            <a:off x="2226415" y="1776437"/>
            <a:ext cx="90024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/>
              <a:t>①</a:t>
            </a:r>
            <a:endParaRPr lang="en-US" altLang="ja-JP" sz="40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594323A-7E09-0AB0-5D41-50D37D399F77}"/>
              </a:ext>
            </a:extLst>
          </p:cNvPr>
          <p:cNvSpPr txBox="1">
            <a:spLocks/>
          </p:cNvSpPr>
          <p:nvPr/>
        </p:nvSpPr>
        <p:spPr>
          <a:xfrm>
            <a:off x="5938684" y="1693347"/>
            <a:ext cx="900243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/>
              <a:t>②</a:t>
            </a:r>
            <a:endParaRPr lang="en-US" altLang="ja-JP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AECD4B-9632-0938-E840-4EB4C5AF576B}"/>
              </a:ext>
            </a:extLst>
          </p:cNvPr>
          <p:cNvSpPr txBox="1">
            <a:spLocks/>
          </p:cNvSpPr>
          <p:nvPr/>
        </p:nvSpPr>
        <p:spPr>
          <a:xfrm>
            <a:off x="3392129" y="4862011"/>
            <a:ext cx="2300748" cy="43204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2000" dirty="0">
                <a:solidFill>
                  <a:srgbClr val="FF0000"/>
                </a:solidFill>
              </a:rPr>
              <a:t>はんじょうそしき</a:t>
            </a:r>
            <a:endParaRPr lang="en-US" altLang="ja-JP" sz="4000" dirty="0">
              <a:solidFill>
                <a:srgbClr val="FF0000"/>
              </a:solidFill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B27F8E6-59D2-6F54-1B02-EB5DC835A39A}"/>
              </a:ext>
            </a:extLst>
          </p:cNvPr>
          <p:cNvSpPr txBox="1">
            <a:spLocks/>
          </p:cNvSpPr>
          <p:nvPr/>
        </p:nvSpPr>
        <p:spPr>
          <a:xfrm>
            <a:off x="7699843" y="4796248"/>
            <a:ext cx="2781344" cy="43204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2000" dirty="0">
                <a:solidFill>
                  <a:srgbClr val="FF0000"/>
                </a:solidFill>
              </a:rPr>
              <a:t>とうりゅうじょうそしき</a:t>
            </a:r>
            <a:endParaRPr lang="en-US" altLang="ja-JP" sz="4000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2A87EFC-E28E-AB35-C760-A39A3A8E1D7C}"/>
              </a:ext>
            </a:extLst>
          </p:cNvPr>
          <p:cNvCxnSpPr>
            <a:cxnSpLocks/>
          </p:cNvCxnSpPr>
          <p:nvPr/>
        </p:nvCxnSpPr>
        <p:spPr>
          <a:xfrm flipV="1">
            <a:off x="2226415" y="4080387"/>
            <a:ext cx="1165714" cy="530942"/>
          </a:xfrm>
          <a:prstGeom prst="straightConnector1">
            <a:avLst/>
          </a:prstGeom>
          <a:ln w="698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63A2BBC2-6680-F538-6CA8-0707E2B1F2DA}"/>
              </a:ext>
            </a:extLst>
          </p:cNvPr>
          <p:cNvCxnSpPr>
            <a:cxnSpLocks/>
          </p:cNvCxnSpPr>
          <p:nvPr/>
        </p:nvCxnSpPr>
        <p:spPr>
          <a:xfrm flipV="1">
            <a:off x="2320413" y="2954022"/>
            <a:ext cx="1241618" cy="76608"/>
          </a:xfrm>
          <a:prstGeom prst="straightConnector1">
            <a:avLst/>
          </a:prstGeom>
          <a:ln w="698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841B311E-5F0D-1830-56FC-DF8A3D519A7E}"/>
              </a:ext>
            </a:extLst>
          </p:cNvPr>
          <p:cNvSpPr txBox="1">
            <a:spLocks/>
          </p:cNvSpPr>
          <p:nvPr/>
        </p:nvSpPr>
        <p:spPr>
          <a:xfrm>
            <a:off x="1011538" y="4237045"/>
            <a:ext cx="1479755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>
                <a:solidFill>
                  <a:srgbClr val="0070C0"/>
                </a:solidFill>
              </a:rPr>
              <a:t>斑晶</a:t>
            </a:r>
            <a:endParaRPr lang="en-US" altLang="ja-JP" sz="4000" dirty="0">
              <a:solidFill>
                <a:srgbClr val="0070C0"/>
              </a:solidFill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9C426705-F2C9-B7FB-3DAC-168208F28C7F}"/>
              </a:ext>
            </a:extLst>
          </p:cNvPr>
          <p:cNvSpPr txBox="1">
            <a:spLocks/>
          </p:cNvSpPr>
          <p:nvPr/>
        </p:nvSpPr>
        <p:spPr>
          <a:xfrm>
            <a:off x="935634" y="2628980"/>
            <a:ext cx="1479755" cy="86409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>
                <a:solidFill>
                  <a:srgbClr val="0070C0"/>
                </a:solidFill>
              </a:rPr>
              <a:t>石基</a:t>
            </a:r>
            <a:endParaRPr lang="en-US" altLang="ja-JP" sz="4000" dirty="0">
              <a:solidFill>
                <a:srgbClr val="0070C0"/>
              </a:solidFill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63E8E6CA-2A94-7434-6273-1F986C485D95}"/>
              </a:ext>
            </a:extLst>
          </p:cNvPr>
          <p:cNvSpPr txBox="1">
            <a:spLocks/>
          </p:cNvSpPr>
          <p:nvPr/>
        </p:nvSpPr>
        <p:spPr>
          <a:xfrm>
            <a:off x="1004758" y="3871620"/>
            <a:ext cx="2300748" cy="43204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dirty="0">
                <a:solidFill>
                  <a:srgbClr val="0070C0"/>
                </a:solidFill>
              </a:rPr>
              <a:t>はんしょう</a:t>
            </a:r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4465B69E-46A5-3643-19F9-72337ACCDDB1}"/>
              </a:ext>
            </a:extLst>
          </p:cNvPr>
          <p:cNvSpPr txBox="1">
            <a:spLocks/>
          </p:cNvSpPr>
          <p:nvPr/>
        </p:nvSpPr>
        <p:spPr>
          <a:xfrm>
            <a:off x="1179870" y="2317130"/>
            <a:ext cx="2025237" cy="43204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dirty="0">
                <a:solidFill>
                  <a:srgbClr val="0070C0"/>
                </a:solidFill>
              </a:rPr>
              <a:t>せっき</a:t>
            </a:r>
            <a:endParaRPr lang="en-US" altLang="ja-JP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272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DB361-2134-015D-B1D4-072E63BE6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140280-7733-4656-8874-CCE33481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227565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19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下のような岩石のつくりをもつ火成岩は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どこでどのように冷え固まってできますか？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E31F5CC-C29C-0D5A-B3F0-6CF3BD09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8" y="1602163"/>
            <a:ext cx="6608462" cy="321803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84BF98E-3F44-8E8A-BA21-26D751F1DE2A}"/>
              </a:ext>
            </a:extLst>
          </p:cNvPr>
          <p:cNvSpPr/>
          <p:nvPr/>
        </p:nvSpPr>
        <p:spPr>
          <a:xfrm>
            <a:off x="4011561" y="1602163"/>
            <a:ext cx="3274139" cy="309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21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ABC6A6-FC77-46F3-52AB-9D8EAF27F9F6}"/>
              </a:ext>
            </a:extLst>
          </p:cNvPr>
          <p:cNvSpPr txBox="1"/>
          <p:nvPr/>
        </p:nvSpPr>
        <p:spPr>
          <a:xfrm>
            <a:off x="310585" y="727587"/>
            <a:ext cx="1179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第２問　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21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％、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ｇの食塩水に溶けている食塩は</a:t>
            </a:r>
            <a:endParaRPr kumimoji="1"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何ｇですか？</a:t>
            </a:r>
            <a:endParaRPr kumimoji="1"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338640-5B8E-0745-E274-26C2DAB3E8D0}"/>
              </a:ext>
            </a:extLst>
          </p:cNvPr>
          <p:cNvSpPr txBox="1"/>
          <p:nvPr/>
        </p:nvSpPr>
        <p:spPr>
          <a:xfrm>
            <a:off x="310584" y="2335160"/>
            <a:ext cx="1179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計算式）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ｇが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％なので、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％は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3846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9BEFE-163B-95EA-0509-FAB595CD5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CC5CE3-7F46-57C0-6A53-0011EA3B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227565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19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下のような岩石のつくりをもつ火成岩は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どこでどのように冷え固まってできますか？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84CB385-F528-8B46-3207-EE740B29D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8" y="1602163"/>
            <a:ext cx="6608462" cy="321803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D36FB75-6694-D7B6-AFF9-6420CFB0F74B}"/>
              </a:ext>
            </a:extLst>
          </p:cNvPr>
          <p:cNvSpPr/>
          <p:nvPr/>
        </p:nvSpPr>
        <p:spPr>
          <a:xfrm>
            <a:off x="4011561" y="1602163"/>
            <a:ext cx="3274139" cy="309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DCC92F-B6D8-5CF9-39AD-4A5EF2000C70}"/>
              </a:ext>
            </a:extLst>
          </p:cNvPr>
          <p:cNvSpPr txBox="1">
            <a:spLocks/>
          </p:cNvSpPr>
          <p:nvPr/>
        </p:nvSpPr>
        <p:spPr>
          <a:xfrm>
            <a:off x="4245076" y="2895274"/>
            <a:ext cx="7858434" cy="8640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地表付近で急に冷え固まった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234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482D8-94C9-C7D8-C8CE-FDADF7048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6365D3-B6C8-AEF9-1A72-AC2E766C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227565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19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下のような岩石のつくりをもつ火成岩は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どこでどのように冷え固まってできますか？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C478143-1BA4-28DA-3D06-EA21DE333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8" y="1602163"/>
            <a:ext cx="6608462" cy="321803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10CE1D7-E58D-7FA0-AF53-38DC9271BDEE}"/>
              </a:ext>
            </a:extLst>
          </p:cNvPr>
          <p:cNvSpPr/>
          <p:nvPr/>
        </p:nvSpPr>
        <p:spPr>
          <a:xfrm>
            <a:off x="4011561" y="1602163"/>
            <a:ext cx="3274139" cy="309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538EA200-EC41-E213-39FF-53FA59B02656}"/>
              </a:ext>
            </a:extLst>
          </p:cNvPr>
          <p:cNvSpPr txBox="1">
            <a:spLocks/>
          </p:cNvSpPr>
          <p:nvPr/>
        </p:nvSpPr>
        <p:spPr>
          <a:xfrm>
            <a:off x="4245076" y="2895274"/>
            <a:ext cx="7858434" cy="8640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u="sng" dirty="0">
                <a:solidFill>
                  <a:srgbClr val="FF0000"/>
                </a:solidFill>
              </a:rPr>
              <a:t>答え　地表付近で急に冷え固まった</a:t>
            </a:r>
            <a:endParaRPr lang="en-US" altLang="ja-JP" sz="4000" u="sng" dirty="0">
              <a:solidFill>
                <a:srgbClr val="FF0000"/>
              </a:solidFill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49F9F477-9F72-0D7D-F1CD-FB1997517A03}"/>
              </a:ext>
            </a:extLst>
          </p:cNvPr>
          <p:cNvSpPr txBox="1">
            <a:spLocks/>
          </p:cNvSpPr>
          <p:nvPr/>
        </p:nvSpPr>
        <p:spPr>
          <a:xfrm>
            <a:off x="1582993" y="5262491"/>
            <a:ext cx="9330814" cy="8640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ja-JP" altLang="en-US" sz="4000" dirty="0">
                <a:solidFill>
                  <a:srgbClr val="002060"/>
                </a:solidFill>
              </a:rPr>
              <a:t>深成岩⇒地下深くでゆっくり冷え固まった。</a:t>
            </a:r>
            <a:endParaRPr lang="en-US" altLang="ja-JP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70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5EC23-9429-8C36-DBAD-73E1A0A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139074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下の火成岩の表の空欄に入る岩石名を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答えなさい。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E81F33-1B6C-0DF5-8E30-5266D061F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4" y="1342154"/>
            <a:ext cx="10530346" cy="532145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B23627-68BC-B2A4-EA7D-6BCB8C6D3895}"/>
              </a:ext>
            </a:extLst>
          </p:cNvPr>
          <p:cNvSpPr txBox="1"/>
          <p:nvPr/>
        </p:nvSpPr>
        <p:spPr>
          <a:xfrm>
            <a:off x="3618271" y="1700981"/>
            <a:ext cx="23400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①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766CDE-523B-BBE7-9541-50988CEB9E11}"/>
              </a:ext>
            </a:extLst>
          </p:cNvPr>
          <p:cNvSpPr txBox="1"/>
          <p:nvPr/>
        </p:nvSpPr>
        <p:spPr>
          <a:xfrm>
            <a:off x="6209071" y="2561303"/>
            <a:ext cx="23400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②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552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BBFBE-E471-4617-C29B-3CCA7A53A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A19364-548F-675B-F017-0AB8881E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139074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下の火成岩の表の空欄に入る岩石名を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答えなさい。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543A18C-68A7-6DB4-B644-D6DBAA772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4" y="1342154"/>
            <a:ext cx="10530346" cy="532145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929F4C-28E3-98B3-8EA8-8151E40E98A7}"/>
              </a:ext>
            </a:extLst>
          </p:cNvPr>
          <p:cNvSpPr txBox="1"/>
          <p:nvPr/>
        </p:nvSpPr>
        <p:spPr>
          <a:xfrm>
            <a:off x="3618271" y="1700981"/>
            <a:ext cx="23400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①</a:t>
            </a:r>
            <a:r>
              <a:rPr kumimoji="1" lang="ja-JP" altLang="en-US" sz="3200" dirty="0">
                <a:solidFill>
                  <a:srgbClr val="FF0000"/>
                </a:solidFill>
              </a:rPr>
              <a:t>花こう岩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EA35E4-EB05-F249-001D-BF7230E70344}"/>
              </a:ext>
            </a:extLst>
          </p:cNvPr>
          <p:cNvSpPr txBox="1"/>
          <p:nvPr/>
        </p:nvSpPr>
        <p:spPr>
          <a:xfrm>
            <a:off x="6209071" y="2561303"/>
            <a:ext cx="23400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②</a:t>
            </a:r>
            <a:r>
              <a:rPr kumimoji="1" lang="ja-JP" altLang="en-US" sz="3200" dirty="0">
                <a:solidFill>
                  <a:srgbClr val="FF0000"/>
                </a:solidFill>
              </a:rPr>
              <a:t>安山岩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763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19107-E2EF-985C-C7FB-AA932E590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9E5EB8-29DA-4F33-BDAD-BFFDCB46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139074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下の火成岩の表の空欄に入る岩石名を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答えなさい。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96FB35B-54D3-0B00-A6CD-FC94075B1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4" y="1342154"/>
            <a:ext cx="10530346" cy="532145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661C32-D73F-66E3-6DBE-DDA59694AFE4}"/>
              </a:ext>
            </a:extLst>
          </p:cNvPr>
          <p:cNvSpPr txBox="1"/>
          <p:nvPr/>
        </p:nvSpPr>
        <p:spPr>
          <a:xfrm>
            <a:off x="3618271" y="1700981"/>
            <a:ext cx="23400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①</a:t>
            </a:r>
            <a:r>
              <a:rPr kumimoji="1" lang="ja-JP" altLang="en-US" sz="3200" dirty="0">
                <a:solidFill>
                  <a:srgbClr val="FF0000"/>
                </a:solidFill>
              </a:rPr>
              <a:t>花こう岩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37F43D-308A-4582-A117-BBA794546680}"/>
              </a:ext>
            </a:extLst>
          </p:cNvPr>
          <p:cNvSpPr txBox="1"/>
          <p:nvPr/>
        </p:nvSpPr>
        <p:spPr>
          <a:xfrm>
            <a:off x="6209071" y="2561303"/>
            <a:ext cx="23400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②</a:t>
            </a:r>
            <a:r>
              <a:rPr kumimoji="1" lang="ja-JP" altLang="en-US" sz="3200" dirty="0">
                <a:solidFill>
                  <a:srgbClr val="FF0000"/>
                </a:solidFill>
              </a:rPr>
              <a:t>安山岩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FC81BB-5DAD-9372-31E2-3B7354DA2BEF}"/>
              </a:ext>
            </a:extLst>
          </p:cNvPr>
          <p:cNvSpPr txBox="1"/>
          <p:nvPr/>
        </p:nvSpPr>
        <p:spPr>
          <a:xfrm>
            <a:off x="1789470" y="3205073"/>
            <a:ext cx="9163666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2060"/>
                </a:solidFill>
              </a:rPr>
              <a:t>しん　　　か（ん）　　せん　　　　は</a:t>
            </a:r>
            <a:endParaRPr kumimoji="1" lang="en-US" altLang="ja-JP" sz="3200" dirty="0">
              <a:solidFill>
                <a:srgbClr val="002060"/>
              </a:solidFill>
            </a:endParaRPr>
          </a:p>
          <a:p>
            <a:endParaRPr kumimoji="1" lang="en-US" altLang="ja-JP" sz="3200" dirty="0">
              <a:solidFill>
                <a:srgbClr val="FF0000"/>
              </a:solidFill>
            </a:endParaRPr>
          </a:p>
          <a:p>
            <a:endParaRPr kumimoji="1" lang="en-US" altLang="ja-JP" sz="3200" dirty="0">
              <a:solidFill>
                <a:srgbClr val="FF0000"/>
              </a:solidFill>
            </a:endParaRPr>
          </a:p>
          <a:p>
            <a:r>
              <a:rPr kumimoji="1" lang="ja-JP" altLang="en-US" sz="3200" dirty="0">
                <a:solidFill>
                  <a:srgbClr val="002060"/>
                </a:solidFill>
              </a:rPr>
              <a:t>か　　　　り　　　　　あ　　　　　げ</a:t>
            </a:r>
            <a:endParaRPr kumimoji="1" lang="en-US" altLang="ja-JP" sz="3200" dirty="0">
              <a:solidFill>
                <a:srgbClr val="002060"/>
              </a:solidFill>
            </a:endParaRPr>
          </a:p>
          <a:p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684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DC605-8CE1-A2DB-E404-1392F5F43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467993-B9A4-E725-BCE8-A178A8C3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5" y="286603"/>
            <a:ext cx="11248103" cy="1139074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　下の火成岩の表の空欄に入る岩石名を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答えなさい。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E22EA9F-E05B-3437-6CF5-E955F821B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4" y="1342154"/>
            <a:ext cx="10530346" cy="532145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92BDAC-7D43-E7B7-8DCF-468FE61E757F}"/>
              </a:ext>
            </a:extLst>
          </p:cNvPr>
          <p:cNvSpPr txBox="1"/>
          <p:nvPr/>
        </p:nvSpPr>
        <p:spPr>
          <a:xfrm>
            <a:off x="3618271" y="1700981"/>
            <a:ext cx="23400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①</a:t>
            </a:r>
            <a:r>
              <a:rPr kumimoji="1" lang="ja-JP" altLang="en-US" sz="3200" dirty="0">
                <a:solidFill>
                  <a:srgbClr val="FF0000"/>
                </a:solidFill>
              </a:rPr>
              <a:t>花こう岩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EADAC6-C491-A9CE-830D-73D3B1BFC467}"/>
              </a:ext>
            </a:extLst>
          </p:cNvPr>
          <p:cNvSpPr txBox="1"/>
          <p:nvPr/>
        </p:nvSpPr>
        <p:spPr>
          <a:xfrm>
            <a:off x="6209071" y="2561303"/>
            <a:ext cx="23400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②</a:t>
            </a:r>
            <a:r>
              <a:rPr kumimoji="1" lang="ja-JP" altLang="en-US" sz="3200" dirty="0">
                <a:solidFill>
                  <a:srgbClr val="FF0000"/>
                </a:solidFill>
              </a:rPr>
              <a:t>安山岩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E97C4B-E1F1-D6A5-B9C2-9F57141FED0D}"/>
              </a:ext>
            </a:extLst>
          </p:cNvPr>
          <p:cNvSpPr txBox="1"/>
          <p:nvPr/>
        </p:nvSpPr>
        <p:spPr>
          <a:xfrm>
            <a:off x="1789470" y="3205073"/>
            <a:ext cx="9163666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2060"/>
                </a:solidFill>
              </a:rPr>
              <a:t>しん　　　か（ん）　　せん　　　　は</a:t>
            </a:r>
            <a:endParaRPr kumimoji="1" lang="en-US" altLang="ja-JP" sz="3200" dirty="0">
              <a:solidFill>
                <a:srgbClr val="002060"/>
              </a:solidFill>
            </a:endParaRPr>
          </a:p>
          <a:p>
            <a:r>
              <a:rPr kumimoji="1" lang="ja-JP" altLang="en-US" sz="3200" dirty="0">
                <a:solidFill>
                  <a:schemeClr val="accent2"/>
                </a:solidFill>
              </a:rPr>
              <a:t>深成岩　　花こう岩　　せん緑岩　　斑れい岩</a:t>
            </a:r>
            <a:endParaRPr kumimoji="1" lang="en-US" altLang="ja-JP" sz="3200" dirty="0">
              <a:solidFill>
                <a:schemeClr val="accent2"/>
              </a:solidFill>
            </a:endParaRPr>
          </a:p>
          <a:p>
            <a:endParaRPr kumimoji="1" lang="en-US" altLang="ja-JP" sz="3200" dirty="0">
              <a:solidFill>
                <a:srgbClr val="FF0000"/>
              </a:solidFill>
            </a:endParaRPr>
          </a:p>
          <a:p>
            <a:r>
              <a:rPr kumimoji="1" lang="ja-JP" altLang="en-US" sz="3200" dirty="0">
                <a:solidFill>
                  <a:srgbClr val="002060"/>
                </a:solidFill>
              </a:rPr>
              <a:t>か　　　　り　　　　　あ　　　　　げ</a:t>
            </a:r>
            <a:endParaRPr kumimoji="1" lang="en-US" altLang="ja-JP" sz="3200" dirty="0">
              <a:solidFill>
                <a:srgbClr val="002060"/>
              </a:solidFill>
            </a:endParaRPr>
          </a:p>
          <a:p>
            <a:r>
              <a:rPr kumimoji="1" lang="ja-JP" altLang="en-US" sz="3200" dirty="0">
                <a:solidFill>
                  <a:schemeClr val="accent2"/>
                </a:solidFill>
              </a:rPr>
              <a:t>火山岩　　流紋岩　　　安山岩　　　玄武岩</a:t>
            </a:r>
          </a:p>
        </p:txBody>
      </p:sp>
    </p:spTree>
    <p:extLst>
      <p:ext uri="{BB962C8B-B14F-4D97-AF65-F5344CB8AC3E}">
        <p14:creationId xmlns:p14="http://schemas.microsoft.com/office/powerpoint/2010/main" val="36764580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39B813-9C5E-CD25-F477-86659EA3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69" y="2490412"/>
            <a:ext cx="10542049" cy="1609344"/>
          </a:xfrm>
        </p:spPr>
        <p:txBody>
          <a:bodyPr>
            <a:noAutofit/>
          </a:bodyPr>
          <a:lstStyle/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何問正解できたかな？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満点とれた人は、</a:t>
            </a: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b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今回の期末テストもバッチリかも？！</a:t>
            </a:r>
          </a:p>
        </p:txBody>
      </p:sp>
    </p:spTree>
    <p:extLst>
      <p:ext uri="{BB962C8B-B14F-4D97-AF65-F5344CB8AC3E}">
        <p14:creationId xmlns:p14="http://schemas.microsoft.com/office/powerpoint/2010/main" val="300801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ABC6A6-FC77-46F3-52AB-9D8EAF27F9F6}"/>
              </a:ext>
            </a:extLst>
          </p:cNvPr>
          <p:cNvSpPr txBox="1"/>
          <p:nvPr/>
        </p:nvSpPr>
        <p:spPr>
          <a:xfrm>
            <a:off x="310585" y="727587"/>
            <a:ext cx="1179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第２問　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21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％、</a:t>
            </a:r>
            <a:r>
              <a:rPr kumimoji="1"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300</a:t>
            </a:r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ｇの食塩水に溶けている食塩は</a:t>
            </a:r>
            <a:endParaRPr kumimoji="1"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何ｇですか？</a:t>
            </a:r>
            <a:endParaRPr kumimoji="1"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338640-5B8E-0745-E274-26C2DAB3E8D0}"/>
              </a:ext>
            </a:extLst>
          </p:cNvPr>
          <p:cNvSpPr txBox="1"/>
          <p:nvPr/>
        </p:nvSpPr>
        <p:spPr>
          <a:xfrm>
            <a:off x="310584" y="2335160"/>
            <a:ext cx="11792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計算式）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ｇが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％なので、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％は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ｇの食塩水の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21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％は食塩の質量なので、</a:t>
            </a:r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kumimoji="1" lang="en-US" altLang="ja-JP" sz="36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9416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2cfc55-aa4f-4001-9aa8-930fce8a473f">
      <Terms xmlns="http://schemas.microsoft.com/office/infopath/2007/PartnerControls"/>
    </lcf76f155ced4ddcb4097134ff3c332f>
    <TaxCatchAll xmlns="04ce58b3-0f44-40a6-b6e3-e1345aa3588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3327CD71B39B4449D3CCE6DB15F591B" ma:contentTypeVersion="14" ma:contentTypeDescription="新しいドキュメントを作成します。" ma:contentTypeScope="" ma:versionID="d7dafff4979c24093ef9307304fcf1fa">
  <xsd:schema xmlns:xsd="http://www.w3.org/2001/XMLSchema" xmlns:xs="http://www.w3.org/2001/XMLSchema" xmlns:p="http://schemas.microsoft.com/office/2006/metadata/properties" xmlns:ns2="2f2cfc55-aa4f-4001-9aa8-930fce8a473f" xmlns:ns3="04ce58b3-0f44-40a6-b6e3-e1345aa35880" targetNamespace="http://schemas.microsoft.com/office/2006/metadata/properties" ma:root="true" ma:fieldsID="4da6ea0b7268a66316f746185b7136c2" ns2:_="" ns3:_="">
    <xsd:import namespace="2f2cfc55-aa4f-4001-9aa8-930fce8a473f"/>
    <xsd:import namespace="04ce58b3-0f44-40a6-b6e3-e1345aa358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cfc55-aa4f-4001-9aa8-930fce8a4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2be9051-b318-4e1f-8ec1-7ee1d121aa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ce58b3-0f44-40a6-b6e3-e1345aa35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373d480-2a97-4f4c-b804-d8456c4ca46f}" ma:internalName="TaxCatchAll" ma:showField="CatchAllData" ma:web="04ce58b3-0f44-40a6-b6e3-e1345aa35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36271F-14AD-4C26-A9BA-910A927BF6F1}">
  <ds:schemaRefs>
    <ds:schemaRef ds:uri="http://schemas.microsoft.com/office/2006/metadata/properties"/>
    <ds:schemaRef ds:uri="http://schemas.microsoft.com/office/infopath/2007/PartnerControls"/>
    <ds:schemaRef ds:uri="2f2cfc55-aa4f-4001-9aa8-930fce8a473f"/>
    <ds:schemaRef ds:uri="04ce58b3-0f44-40a6-b6e3-e1345aa35880"/>
  </ds:schemaRefs>
</ds:datastoreItem>
</file>

<file path=customXml/itemProps2.xml><?xml version="1.0" encoding="utf-8"?>
<ds:datastoreItem xmlns:ds="http://schemas.openxmlformats.org/officeDocument/2006/customXml" ds:itemID="{77BD38BA-6E24-40FB-876E-964EB86E6D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cfc55-aa4f-4001-9aa8-930fce8a473f"/>
    <ds:schemaRef ds:uri="04ce58b3-0f44-40a6-b6e3-e1345aa358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962D7F-907B-4A88-B40B-18385393FB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TM03090434[[fn=木版活字]]</Template>
  <TotalTime>751</TotalTime>
  <Words>3710</Words>
  <Application>Microsoft Office PowerPoint</Application>
  <PresentationFormat>ワイド画面</PresentationFormat>
  <Paragraphs>464</Paragraphs>
  <Slides>86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86</vt:i4>
      </vt:variant>
    </vt:vector>
  </HeadingPairs>
  <TitlesOfParts>
    <vt:vector size="93" baseType="lpstr">
      <vt:lpstr>UD デジタル 教科書体 NK-R</vt:lpstr>
      <vt:lpstr>UD デジタル 教科書体 NP-R</vt:lpstr>
      <vt:lpstr>Rockwell</vt:lpstr>
      <vt:lpstr>Rockwell Condensed</vt:lpstr>
      <vt:lpstr>Wingdings</vt:lpstr>
      <vt:lpstr>Wingdings 2</vt:lpstr>
      <vt:lpstr>木版活字</vt:lpstr>
      <vt:lpstr>１年２学期　期末テスト対策問題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第３問　100ｇの水に物質を溶かすことのできる最大 　　　　の質量を何といいますか。</vt:lpstr>
      <vt:lpstr>第３問　100ｇの水に物質を溶かすことのできる最大 　　　　の質量を何といいますか。</vt:lpstr>
      <vt:lpstr>第３問　100ｇの水に物質を溶かすことのできる最大 　　　　の質量を何といいますか。</vt:lpstr>
      <vt:lpstr>第３問　100ｇの水に物質を溶かすことのできる最大 　　　　の質量を何といいますか。</vt:lpstr>
      <vt:lpstr>第４問　物質を水にとかすことができる限界まで 　　　　とかした水溶液を何といいますか？</vt:lpstr>
      <vt:lpstr>第４問　物質を水にとかすことができる限界まで 　　　　とかした水溶液を何といいますか？</vt:lpstr>
      <vt:lpstr>第４問　物質を水にとかすことができる限界まで 　　　　とかした水溶液を何といいますか？</vt:lpstr>
      <vt:lpstr>第５問　下の表は、硝酸カリウムの溶解度である。 　　　　60℃、100ｇの水にとける限界まで 　　　　硝酸カリウムをとかして飽和水溶液をつくった。 　　　　この水溶液を20℃まで冷やすと、 　　　　何ｇの結晶が析出するはずですか。</vt:lpstr>
      <vt:lpstr>第５問　下の表は、硝酸カリウムの溶解度である。 　　　　60℃、100ｇの水にとける限界まで 　　　　硝酸カリウムをとかして飽和水溶液をつくった。 　　　　この水溶液を20℃まで冷やすと、 　　　　何ｇの結晶が析出するはずですか。</vt:lpstr>
      <vt:lpstr>第５問　下の表は、硝酸カリウムの溶解度である。 　　　　60℃、100ｇの水にとける限界まで 　　　　硝酸カリウムをとかして飽和水溶液をつくった。 　　　　この水溶液を20℃まで冷やすと、 　　　　何ｇの結晶が析出するはずですか。</vt:lpstr>
      <vt:lpstr>第６問　固体をいったん水にとかして、とかした物質 　　　　をふたたび結晶として取り出すことを 　　　　何といいますか。</vt:lpstr>
      <vt:lpstr>第６問　固体をいったん水にとかして、とかした物質 　　　　をふたたび結晶として取り出すことを 　　　　何といいますか。</vt:lpstr>
      <vt:lpstr>第６問　固体をいったん水にとかして、とかした物質 　　　　をふたたび結晶として取り出すことを 　　　　何といいますか。</vt:lpstr>
      <vt:lpstr>第６問　固体をいったん水にとかして、とかした物質 　　　　をふたたび結晶として取り出すことを 　　　　何といいますか。</vt:lpstr>
      <vt:lpstr>第６問　固体をいったん水にとかして、とかした物質 　　　　をふたたび結晶として取り出すことを 　　　　何といいますか。</vt:lpstr>
      <vt:lpstr>第６問　固体をいったん水にとかして、とかした物質 　　　　をふたたび結晶として取り出すことを 　　　　何といいますか。</vt:lpstr>
      <vt:lpstr>第６問　固体をいったん水にとかして、とかした物質 　　　　をふたたび結晶として取り出すことを 　　　　何といいますか。</vt:lpstr>
      <vt:lpstr>第７問　緑色のBTB溶液を次の水溶液に加えたとき、 　　　　何色を示しますか？</vt:lpstr>
      <vt:lpstr>第７問　緑色のBTB溶液を次の水溶液に加えたとき、 　　　　何色を示しますか？</vt:lpstr>
      <vt:lpstr>第７問　緑色のBTB溶液を次の水溶液に加えたとき、 　　　　何色を示しますか？</vt:lpstr>
      <vt:lpstr>第７問　緑色のBTB溶液を次の水溶液に加えたとき、 　　　　何色を示しますか？</vt:lpstr>
      <vt:lpstr>第７問　緑色のBTB溶液を次の水溶液に加えたとき、 　　　　何色を示しますか？</vt:lpstr>
      <vt:lpstr>第７問　緑色のBTB溶液を次の水溶液に加えたとき、 　　　　何色を示しますか？</vt:lpstr>
      <vt:lpstr>第７問　緑色のBTB溶液を次の水溶液に加えたとき、 　　　　何色を示しますか？</vt:lpstr>
      <vt:lpstr>第８問　酸性の水溶液とアルカリ性の水溶液を 　　　　混ぜたとき、それぞれの性質を打ち消し合う 　　　　反応が起こる。この反応を何といいますか。</vt:lpstr>
      <vt:lpstr>第８問　酸性の水溶液とアルカリ性の水溶液を 　　　　混ぜたとき、それぞれの性質を打ち消し合う 　　　　反応が起こる。この反応を何といいますか。</vt:lpstr>
      <vt:lpstr>第８問　酸性の水溶液とアルカリ性の水溶液を 　　　　混ぜたとき、それぞれの性質を打ち消し合う 　　　　反応が起こる。この反応を何といいますか。</vt:lpstr>
      <vt:lpstr>第９問　物質の状態変化について、述べた下の文章の 　　　　空欄（　）に入る語句を答えなさい。</vt:lpstr>
      <vt:lpstr>第９問　物質の状態変化について、述べた下の文章の 　　　　空欄（　）に入る語句を答えなさい。</vt:lpstr>
      <vt:lpstr>第10問　氷を加熱して温度変化を調べると、 　　　　下のようになった。a、bの温度を 　　　　何といいますか。</vt:lpstr>
      <vt:lpstr>第10問　氷を加熱して温度変化を調べると、 　　　　下のようになった。a、bの温度を 　　　　何といいますか。</vt:lpstr>
      <vt:lpstr>第10問　氷を加熱して温度変化を調べると、 　　　　下のようになった。a、bの温度を 　　　　何といいますか。</vt:lpstr>
      <vt:lpstr>第10問　氷を加熱して温度変化を調べると、 　　　　下のようになった。a、bの温度を 　　　　何といいますか。</vt:lpstr>
      <vt:lpstr>第11問　次の実験について、沸騰石を入れるのは 　　　　なぜですか？理由を簡潔に答えましょう。</vt:lpstr>
      <vt:lpstr>第11問　次の実験について、沸騰石を入れるのは 　　　　なぜですか？理由を簡潔に答えましょう。</vt:lpstr>
      <vt:lpstr>第11問　次の実験について、沸騰石を入れるのは 　　　　なぜですか？理由を簡潔に答えましょう。</vt:lpstr>
      <vt:lpstr>第11問　次の実験について、沸騰石を入れるのは 　　　　なぜですか？理由を簡潔に答えましょう。</vt:lpstr>
      <vt:lpstr>第12問　図のようにして、液体の混合物から 　　　　 物質をわけることができる。 　　　　 この方法を何といいますか。</vt:lpstr>
      <vt:lpstr>第12問　図のようにして、液体の混合物から 　　　　 物質をわけることができる。 　　　　 この方法を何といいますか。</vt:lpstr>
      <vt:lpstr>第12問　図のようにして、液体の混合物から 　　　　 物質をわけることができる。 　　　　 この方法を何といいますか。</vt:lpstr>
      <vt:lpstr>第13問　図のA～Dの名称を答えなさい。</vt:lpstr>
      <vt:lpstr>第13問　図のA～Dの名称を答えなさい。</vt:lpstr>
      <vt:lpstr>第13問　図のA～Dの名称を答えなさい。</vt:lpstr>
      <vt:lpstr>第13問　図のA～Dの名称を答えなさい。</vt:lpstr>
      <vt:lpstr>第13問　図のA～Dの名称を答えなさい。</vt:lpstr>
      <vt:lpstr>第14問　次の表に入る語句を答えなさい。</vt:lpstr>
      <vt:lpstr>第14問　次の表に入る語句を答えなさい。</vt:lpstr>
      <vt:lpstr>第14問　次の表に入る語句を答えなさい。</vt:lpstr>
      <vt:lpstr>第14問　次の表に入る語句を答えなさい。</vt:lpstr>
      <vt:lpstr>第14問　次の表に入る語句を答えなさい。</vt:lpstr>
      <vt:lpstr>第15問　マグマが冷え固まってできた結晶を 　　　　  　　</vt:lpstr>
      <vt:lpstr>第15問　マグマが冷え固まってできた結晶を鉱物と 　　　　 いいますが、無色や白色の鉱物を何といい 　　　　 ますか。</vt:lpstr>
      <vt:lpstr>第15問　マグマが冷え固まってできた結晶を鉱物と 　　　　 いいますが、無色や白色の鉱物を何といい 　　　　 ますか。</vt:lpstr>
      <vt:lpstr>第15問　マグマが冷え固まってできた結晶を鉱物と 　　　　 いいますが、無色や白色の鉱物を何といい 　　　　 ますか。</vt:lpstr>
      <vt:lpstr>第15問　マグマが冷え固まってできた結晶を鉱物と 　　　　 いいますが、無色や白色の鉱物を何といい 　　　　 ますか。</vt:lpstr>
      <vt:lpstr>第16問　次の特徴をもつ鉱物の名称を答えなさい。 　　　　</vt:lpstr>
      <vt:lpstr>第16問　次の特徴をもつ鉱物の名称を答えなさい。 　　　　</vt:lpstr>
      <vt:lpstr>第16問　次の特徴をもつ鉱物の名称を答えなさい。 　　　　</vt:lpstr>
      <vt:lpstr>第16問　次の特徴をもつ鉱物の名称を答えなさい。 　　　　</vt:lpstr>
      <vt:lpstr>第17問　マグマが冷え固まってできた岩石を 　　　 　　　</vt:lpstr>
      <vt:lpstr>第17問　マグマが冷え固まってできた岩石を火成岩 　　　　といいますが、下のようなつくりの火成岩 　　　　を何岩といいますか。</vt:lpstr>
      <vt:lpstr>第17問　マグマが冷え固まってできた岩石を火成岩 　　　　といいますが、下のようなつくりの火成岩 　　　　を何岩といいますか。</vt:lpstr>
      <vt:lpstr>第17問　マグマが冷え固まってできた岩石を火成岩 　　　　といいますが、下のようなつくりの火成岩 　　　　を何岩といいますか。</vt:lpstr>
      <vt:lpstr>第18問　下の火成岩のような岩石のつくりを 　　　　何組織といいますか。</vt:lpstr>
      <vt:lpstr>第18問　下の火成岩のような岩石のつくりを 　　　　何組織といいますか。</vt:lpstr>
      <vt:lpstr>第18問　下の火成岩のような岩石のつくりを 　　　　何組織といいますか。</vt:lpstr>
      <vt:lpstr>第18問　下の火成岩のような岩石のつくりを 　　　　何組織といいますか。</vt:lpstr>
      <vt:lpstr>第19問　下のような岩石のつくりをもつ火成岩は 　　　　どこでどのように冷え固まってできますか？</vt:lpstr>
      <vt:lpstr>第19問　下のような岩石のつくりをもつ火成岩は 　　　　どこでどのように冷え固まってできますか？</vt:lpstr>
      <vt:lpstr>第19問　下のような岩石のつくりをもつ火成岩は 　　　　どこでどのように冷え固まってできますか？</vt:lpstr>
      <vt:lpstr>第20問　下の火成岩の表の空欄に入る岩石名を 　　　　答えなさい。</vt:lpstr>
      <vt:lpstr>第20問　下の火成岩の表の空欄に入る岩石名を 　　　　答えなさい。</vt:lpstr>
      <vt:lpstr>第20問　下の火成岩の表の空欄に入る岩石名を 　　　　答えなさい。</vt:lpstr>
      <vt:lpstr>第20問　下の火成岩の表の空欄に入る岩石名を 　　　　答えなさい。</vt:lpstr>
      <vt:lpstr>何問正解できたかな？  満点とれた人は、  　　　　　今回の期末テストもバッチリかも？！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１年２学期　中間テスト対策問題</dc:title>
  <dc:creator>哲司 宮崎</dc:creator>
  <cp:lastModifiedBy>哲司 宮崎</cp:lastModifiedBy>
  <cp:revision>17</cp:revision>
  <dcterms:created xsi:type="dcterms:W3CDTF">2024-06-18T19:47:32Z</dcterms:created>
  <dcterms:modified xsi:type="dcterms:W3CDTF">2024-11-19T16:20:22Z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0x01010013327CD71B39B4449D3CCE6DB15F591B</vt:lpwstr>
  </property>
  <property fmtid="{D5CDD505-2E9C-101B-9397-08002B2CF9AE}" pid="3" name="MediaServiceImageTags">
    <vt:lpwstr/>
  </property>
</Properties>
</file>