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presProps" Target="presProps.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printerSettings" Target="printerSettings/printerSettings1.bin"/><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tableStyles" Target="tableStyles.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theme" Target="theme/theme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customXml" Target="../customXml/item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viewProps" Target="viewProps.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9FC"/>
        </a:solidFill>
        <a:effectLst/>
      </p:bgPr>
    </p:bg>
    <p:spTree>
      <p:nvGrpSpPr>
        <p:cNvPr id="1" name=""/>
        <p:cNvGrpSpPr/>
        <p:nvPr/>
      </p:nvGrpSpPr>
      <p:grpSpPr/>
      <p:sp>
        <p:nvSpPr>
          <p:cNvPr id="2" name="TextBox 1"/>
          <p:cNvSpPr txBox="1"/>
          <p:nvPr/>
        </p:nvSpPr>
        <p:spPr>
          <a:xfrm>
            <a:off x="914400" y="1143000"/>
            <a:ext cx="10332720" cy="1828800"/>
          </a:xfrm>
          <a:prstGeom prst="rect">
            <a:avLst/>
          </a:prstGeom>
          <a:noFill/>
        </p:spPr>
        <p:txBody>
          <a:bodyPr wrap="square" anchor="ctr">
            <a:spAutoFit/>
          </a:bodyPr>
          <a:lstStyle/>
          <a:p>
            <a:pPr algn="ctr"/>
            <a:r>
              <a:rPr sz="3400" b="1">
                <a:solidFill>
                  <a:srgbClr val="2869A0"/>
                </a:solidFill>
                <a:latin typeface="Aptos"/>
              </a:rPr>
              <a:t>中学3年生
実力テスト対策</a:t>
            </a:r>
          </a:p>
        </p:txBody>
      </p:sp>
      <p:sp>
        <p:nvSpPr>
          <p:cNvPr id="3" name="TextBox 2"/>
          <p:cNvSpPr txBox="1"/>
          <p:nvPr/>
        </p:nvSpPr>
        <p:spPr>
          <a:xfrm>
            <a:off x="1097280" y="3291840"/>
            <a:ext cx="9966960" cy="914400"/>
          </a:xfrm>
          <a:prstGeom prst="rect">
            <a:avLst/>
          </a:prstGeom>
          <a:noFill/>
        </p:spPr>
        <p:txBody>
          <a:bodyPr wrap="square" anchor="ctr">
            <a:spAutoFit/>
          </a:bodyPr>
          <a:lstStyle/>
          <a:p>
            <a:pPr algn="ctr"/>
            <a:r>
              <a:rPr sz="2500" b="1">
                <a:solidFill>
                  <a:srgbClr val="324650"/>
                </a:solidFill>
                <a:latin typeface="Aptos"/>
              </a:rPr>
              <a:t>生物分野　重要語句 一問一答 10問</a:t>
            </a:r>
          </a:p>
        </p:txBody>
      </p:sp>
      <p:sp>
        <p:nvSpPr>
          <p:cNvPr id="4" name="TextBox 3"/>
          <p:cNvSpPr txBox="1"/>
          <p:nvPr/>
        </p:nvSpPr>
        <p:spPr>
          <a:xfrm>
            <a:off x="1828800" y="4663440"/>
            <a:ext cx="8503920" cy="640080"/>
          </a:xfrm>
          <a:prstGeom prst="rect">
            <a:avLst/>
          </a:prstGeom>
          <a:noFill/>
        </p:spPr>
        <p:txBody>
          <a:bodyPr wrap="square" anchor="ctr">
            <a:spAutoFit/>
          </a:bodyPr>
          <a:lstStyle/>
          <a:p>
            <a:pPr algn="ctr"/>
            <a:r>
              <a:rPr sz="2000" b="0">
                <a:solidFill>
                  <a:srgbClr val="5A646E"/>
                </a:solidFill>
                <a:latin typeface="Aptos"/>
              </a:rPr>
              <a:t>問題 → 3秒考える → 答えを確認</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9FC"/>
        </a:solidFill>
        <a:effectLst/>
      </p:bgPr>
    </p:bg>
    <p:spTree>
      <p:nvGrpSpPr>
        <p:cNvPr id="1" name=""/>
        <p:cNvGrpSpPr/>
        <p:nvPr/>
      </p:nvGrpSpPr>
      <p:grpSpPr/>
      <p:sp>
        <p:nvSpPr>
          <p:cNvPr id="2" name="Rectangle 1"/>
          <p:cNvSpPr/>
          <p:nvPr/>
        </p:nvSpPr>
        <p:spPr>
          <a:xfrm>
            <a:off x="0" y="0"/>
            <a:ext cx="12191695" cy="594360"/>
          </a:xfrm>
          <a:prstGeom prst="rect">
            <a:avLst/>
          </a:prstGeom>
          <a:solidFill>
            <a:srgbClr val="2869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45720"/>
            <a:ext cx="11247120" cy="502920"/>
          </a:xfrm>
          <a:prstGeom prst="rect">
            <a:avLst/>
          </a:prstGeom>
          <a:noFill/>
        </p:spPr>
        <p:txBody>
          <a:bodyPr wrap="square" anchor="ctr">
            <a:spAutoFit/>
          </a:bodyPr>
          <a:lstStyle/>
          <a:p>
            <a:pPr algn="ctr"/>
            <a:r>
              <a:rPr sz="2300" b="1">
                <a:solidFill>
                  <a:srgbClr val="FFFFFF"/>
                </a:solidFill>
                <a:latin typeface="Aptos"/>
              </a:rPr>
              <a:t>第5問　問題</a:t>
            </a:r>
          </a:p>
        </p:txBody>
      </p:sp>
      <p:sp>
        <p:nvSpPr>
          <p:cNvPr id="4" name="TextBox 3"/>
          <p:cNvSpPr txBox="1"/>
          <p:nvPr/>
        </p:nvSpPr>
        <p:spPr>
          <a:xfrm>
            <a:off x="731520" y="960120"/>
            <a:ext cx="1828800" cy="1280160"/>
          </a:xfrm>
          <a:prstGeom prst="rect">
            <a:avLst/>
          </a:prstGeom>
          <a:noFill/>
        </p:spPr>
        <p:txBody>
          <a:bodyPr wrap="square" anchor="ctr">
            <a:spAutoFit/>
          </a:bodyPr>
          <a:lstStyle/>
          <a:p>
            <a:pPr algn="ctr"/>
            <a:r>
              <a:rPr sz="5200" b="1">
                <a:solidFill>
                  <a:srgbClr val="2869A0"/>
                </a:solidFill>
                <a:latin typeface="Aptos"/>
              </a:rPr>
              <a:t>？</a:t>
            </a:r>
          </a:p>
        </p:txBody>
      </p:sp>
      <p:sp>
        <p:nvSpPr>
          <p:cNvPr id="5" name="TextBox 4"/>
          <p:cNvSpPr txBox="1"/>
          <p:nvPr/>
        </p:nvSpPr>
        <p:spPr>
          <a:xfrm>
            <a:off x="2103120" y="1143000"/>
            <a:ext cx="9235440" cy="2926080"/>
          </a:xfrm>
          <a:prstGeom prst="rect">
            <a:avLst/>
          </a:prstGeom>
          <a:noFill/>
        </p:spPr>
        <p:txBody>
          <a:bodyPr wrap="square" anchor="ctr">
            <a:spAutoFit/>
          </a:bodyPr>
          <a:lstStyle/>
          <a:p>
            <a:pPr algn="l"/>
            <a:r>
              <a:rPr sz="2800" b="1">
                <a:solidFill>
                  <a:srgbClr val="232D37"/>
                </a:solidFill>
                <a:latin typeface="Aptos"/>
              </a:rPr>
              <a:t>細胞が酸素を使って養分からエネルギーを取り出す反応を何という？</a:t>
            </a:r>
          </a:p>
        </p:txBody>
      </p:sp>
      <p:sp>
        <p:nvSpPr>
          <p:cNvPr id="6" name="TextBox 5"/>
          <p:cNvSpPr txBox="1"/>
          <p:nvPr/>
        </p:nvSpPr>
        <p:spPr>
          <a:xfrm>
            <a:off x="2743200" y="5166360"/>
            <a:ext cx="6675120" cy="502920"/>
          </a:xfrm>
          <a:prstGeom prst="rect">
            <a:avLst/>
          </a:prstGeom>
          <a:noFill/>
        </p:spPr>
        <p:txBody>
          <a:bodyPr wrap="square" anchor="ctr">
            <a:spAutoFit/>
          </a:bodyPr>
          <a:lstStyle/>
          <a:p>
            <a:pPr algn="ctr"/>
            <a:r>
              <a:rPr sz="1700" b="0">
                <a:solidFill>
                  <a:srgbClr val="646E78"/>
                </a:solidFill>
                <a:latin typeface="Aptos"/>
              </a:rPr>
              <a:t>答えを思い浮かべてから次へ</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EBF7F0"/>
        </a:solidFill>
        <a:effectLst/>
      </p:bgPr>
    </p:bg>
    <p:spTree>
      <p:nvGrpSpPr>
        <p:cNvPr id="1" name=""/>
        <p:cNvGrpSpPr/>
        <p:nvPr/>
      </p:nvGrpSpPr>
      <p:grpSpPr/>
      <p:sp>
        <p:nvSpPr>
          <p:cNvPr id="2" name="Rectangle 1"/>
          <p:cNvSpPr/>
          <p:nvPr/>
        </p:nvSpPr>
        <p:spPr>
          <a:xfrm>
            <a:off x="0" y="0"/>
            <a:ext cx="12191695" cy="594360"/>
          </a:xfrm>
          <a:prstGeom prst="rect">
            <a:avLst/>
          </a:prstGeom>
          <a:solidFill>
            <a:srgbClr val="2D825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45720"/>
            <a:ext cx="11247120" cy="502920"/>
          </a:xfrm>
          <a:prstGeom prst="rect">
            <a:avLst/>
          </a:prstGeom>
          <a:noFill/>
        </p:spPr>
        <p:txBody>
          <a:bodyPr wrap="square" anchor="ctr">
            <a:spAutoFit/>
          </a:bodyPr>
          <a:lstStyle/>
          <a:p>
            <a:pPr algn="ctr"/>
            <a:r>
              <a:rPr sz="2300" b="1">
                <a:solidFill>
                  <a:srgbClr val="FFFFFF"/>
                </a:solidFill>
                <a:latin typeface="Aptos"/>
              </a:rPr>
              <a:t>第5問　答え</a:t>
            </a:r>
          </a:p>
        </p:txBody>
      </p:sp>
      <p:sp>
        <p:nvSpPr>
          <p:cNvPr id="4" name="TextBox 3"/>
          <p:cNvSpPr txBox="1"/>
          <p:nvPr/>
        </p:nvSpPr>
        <p:spPr>
          <a:xfrm>
            <a:off x="1097280" y="1828800"/>
            <a:ext cx="9966960" cy="1645920"/>
          </a:xfrm>
          <a:prstGeom prst="rect">
            <a:avLst/>
          </a:prstGeom>
          <a:noFill/>
        </p:spPr>
        <p:txBody>
          <a:bodyPr wrap="square" anchor="ctr">
            <a:spAutoFit/>
          </a:bodyPr>
          <a:lstStyle/>
          <a:p>
            <a:pPr algn="ctr"/>
            <a:r>
              <a:rPr sz="4200" b="1">
                <a:solidFill>
                  <a:srgbClr val="236441"/>
                </a:solidFill>
                <a:latin typeface="Aptos"/>
              </a:rPr>
              <a:t>細胞呼吸</a:t>
            </a:r>
          </a:p>
        </p:txBody>
      </p:sp>
      <p:sp>
        <p:nvSpPr>
          <p:cNvPr id="5" name="TextBox 4"/>
          <p:cNvSpPr txBox="1"/>
          <p:nvPr/>
        </p:nvSpPr>
        <p:spPr>
          <a:xfrm>
            <a:off x="2926080" y="4160520"/>
            <a:ext cx="6309360" cy="640080"/>
          </a:xfrm>
          <a:prstGeom prst="rect">
            <a:avLst/>
          </a:prstGeom>
          <a:noFill/>
        </p:spPr>
        <p:txBody>
          <a:bodyPr wrap="square" anchor="ctr">
            <a:spAutoFit/>
          </a:bodyPr>
          <a:lstStyle/>
          <a:p>
            <a:pPr algn="ctr"/>
            <a:r>
              <a:rPr sz="2200" b="1">
                <a:solidFill>
                  <a:srgbClr val="465A50"/>
                </a:solidFill>
                <a:latin typeface="Aptos"/>
              </a:rPr>
              <a:t>★ これが言えたらOK！</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9FC"/>
        </a:solidFill>
        <a:effectLst/>
      </p:bgPr>
    </p:bg>
    <p:spTree>
      <p:nvGrpSpPr>
        <p:cNvPr id="1" name=""/>
        <p:cNvGrpSpPr/>
        <p:nvPr/>
      </p:nvGrpSpPr>
      <p:grpSpPr/>
      <p:sp>
        <p:nvSpPr>
          <p:cNvPr id="2" name="Rectangle 1"/>
          <p:cNvSpPr/>
          <p:nvPr/>
        </p:nvSpPr>
        <p:spPr>
          <a:xfrm>
            <a:off x="0" y="0"/>
            <a:ext cx="12191695" cy="594360"/>
          </a:xfrm>
          <a:prstGeom prst="rect">
            <a:avLst/>
          </a:prstGeom>
          <a:solidFill>
            <a:srgbClr val="2869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45720"/>
            <a:ext cx="11247120" cy="502920"/>
          </a:xfrm>
          <a:prstGeom prst="rect">
            <a:avLst/>
          </a:prstGeom>
          <a:noFill/>
        </p:spPr>
        <p:txBody>
          <a:bodyPr wrap="square" anchor="ctr">
            <a:spAutoFit/>
          </a:bodyPr>
          <a:lstStyle/>
          <a:p>
            <a:pPr algn="ctr"/>
            <a:r>
              <a:rPr sz="2300" b="1">
                <a:solidFill>
                  <a:srgbClr val="FFFFFF"/>
                </a:solidFill>
                <a:latin typeface="Aptos"/>
              </a:rPr>
              <a:t>第6問　問題</a:t>
            </a:r>
          </a:p>
        </p:txBody>
      </p:sp>
      <p:sp>
        <p:nvSpPr>
          <p:cNvPr id="4" name="TextBox 3"/>
          <p:cNvSpPr txBox="1"/>
          <p:nvPr/>
        </p:nvSpPr>
        <p:spPr>
          <a:xfrm>
            <a:off x="731520" y="960120"/>
            <a:ext cx="1828800" cy="1280160"/>
          </a:xfrm>
          <a:prstGeom prst="rect">
            <a:avLst/>
          </a:prstGeom>
          <a:noFill/>
        </p:spPr>
        <p:txBody>
          <a:bodyPr wrap="square" anchor="ctr">
            <a:spAutoFit/>
          </a:bodyPr>
          <a:lstStyle/>
          <a:p>
            <a:pPr algn="ctr"/>
            <a:r>
              <a:rPr sz="5200" b="1">
                <a:solidFill>
                  <a:srgbClr val="2869A0"/>
                </a:solidFill>
                <a:latin typeface="Aptos"/>
              </a:rPr>
              <a:t>？</a:t>
            </a:r>
          </a:p>
        </p:txBody>
      </p:sp>
      <p:sp>
        <p:nvSpPr>
          <p:cNvPr id="5" name="TextBox 4"/>
          <p:cNvSpPr txBox="1"/>
          <p:nvPr/>
        </p:nvSpPr>
        <p:spPr>
          <a:xfrm>
            <a:off x="2103120" y="1143000"/>
            <a:ext cx="9235440" cy="2926080"/>
          </a:xfrm>
          <a:prstGeom prst="rect">
            <a:avLst/>
          </a:prstGeom>
          <a:noFill/>
        </p:spPr>
        <p:txBody>
          <a:bodyPr wrap="square" anchor="ctr">
            <a:spAutoFit/>
          </a:bodyPr>
          <a:lstStyle/>
          <a:p>
            <a:pPr algn="l"/>
            <a:r>
              <a:rPr sz="2800" b="1">
                <a:solidFill>
                  <a:srgbClr val="232D37"/>
                </a:solidFill>
                <a:latin typeface="Aptos"/>
              </a:rPr>
              <a:t>食物に含まれる栄養分を、吸収されやすい小さな物質に分解するはたらきをもつ物質を何という？</a:t>
            </a:r>
          </a:p>
        </p:txBody>
      </p:sp>
      <p:sp>
        <p:nvSpPr>
          <p:cNvPr id="6" name="TextBox 5"/>
          <p:cNvSpPr txBox="1"/>
          <p:nvPr/>
        </p:nvSpPr>
        <p:spPr>
          <a:xfrm>
            <a:off x="2743200" y="5166360"/>
            <a:ext cx="6675120" cy="502920"/>
          </a:xfrm>
          <a:prstGeom prst="rect">
            <a:avLst/>
          </a:prstGeom>
          <a:noFill/>
        </p:spPr>
        <p:txBody>
          <a:bodyPr wrap="square" anchor="ctr">
            <a:spAutoFit/>
          </a:bodyPr>
          <a:lstStyle/>
          <a:p>
            <a:pPr algn="ctr"/>
            <a:r>
              <a:rPr sz="1700" b="0">
                <a:solidFill>
                  <a:srgbClr val="646E78"/>
                </a:solidFill>
                <a:latin typeface="Aptos"/>
              </a:rPr>
              <a:t>答えを思い浮かべてから次へ</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EBF7F0"/>
        </a:solidFill>
        <a:effectLst/>
      </p:bgPr>
    </p:bg>
    <p:spTree>
      <p:nvGrpSpPr>
        <p:cNvPr id="1" name=""/>
        <p:cNvGrpSpPr/>
        <p:nvPr/>
      </p:nvGrpSpPr>
      <p:grpSpPr/>
      <p:sp>
        <p:nvSpPr>
          <p:cNvPr id="2" name="Rectangle 1"/>
          <p:cNvSpPr/>
          <p:nvPr/>
        </p:nvSpPr>
        <p:spPr>
          <a:xfrm>
            <a:off x="0" y="0"/>
            <a:ext cx="12191695" cy="594360"/>
          </a:xfrm>
          <a:prstGeom prst="rect">
            <a:avLst/>
          </a:prstGeom>
          <a:solidFill>
            <a:srgbClr val="2D825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45720"/>
            <a:ext cx="11247120" cy="502920"/>
          </a:xfrm>
          <a:prstGeom prst="rect">
            <a:avLst/>
          </a:prstGeom>
          <a:noFill/>
        </p:spPr>
        <p:txBody>
          <a:bodyPr wrap="square" anchor="ctr">
            <a:spAutoFit/>
          </a:bodyPr>
          <a:lstStyle/>
          <a:p>
            <a:pPr algn="ctr"/>
            <a:r>
              <a:rPr sz="2300" b="1">
                <a:solidFill>
                  <a:srgbClr val="FFFFFF"/>
                </a:solidFill>
                <a:latin typeface="Aptos"/>
              </a:rPr>
              <a:t>第6問　答え</a:t>
            </a:r>
          </a:p>
        </p:txBody>
      </p:sp>
      <p:sp>
        <p:nvSpPr>
          <p:cNvPr id="4" name="TextBox 3"/>
          <p:cNvSpPr txBox="1"/>
          <p:nvPr/>
        </p:nvSpPr>
        <p:spPr>
          <a:xfrm>
            <a:off x="1097280" y="1828800"/>
            <a:ext cx="9966960" cy="1645920"/>
          </a:xfrm>
          <a:prstGeom prst="rect">
            <a:avLst/>
          </a:prstGeom>
          <a:noFill/>
        </p:spPr>
        <p:txBody>
          <a:bodyPr wrap="square" anchor="ctr">
            <a:spAutoFit/>
          </a:bodyPr>
          <a:lstStyle/>
          <a:p>
            <a:pPr algn="ctr"/>
            <a:r>
              <a:rPr sz="4200" b="1">
                <a:solidFill>
                  <a:srgbClr val="236441"/>
                </a:solidFill>
                <a:latin typeface="Aptos"/>
              </a:rPr>
              <a:t>消化酵素</a:t>
            </a:r>
          </a:p>
        </p:txBody>
      </p:sp>
      <p:sp>
        <p:nvSpPr>
          <p:cNvPr id="5" name="TextBox 4"/>
          <p:cNvSpPr txBox="1"/>
          <p:nvPr/>
        </p:nvSpPr>
        <p:spPr>
          <a:xfrm>
            <a:off x="2926080" y="4160520"/>
            <a:ext cx="6309360" cy="640080"/>
          </a:xfrm>
          <a:prstGeom prst="rect">
            <a:avLst/>
          </a:prstGeom>
          <a:noFill/>
        </p:spPr>
        <p:txBody>
          <a:bodyPr wrap="square" anchor="ctr">
            <a:spAutoFit/>
          </a:bodyPr>
          <a:lstStyle/>
          <a:p>
            <a:pPr algn="ctr"/>
            <a:r>
              <a:rPr sz="2200" b="1">
                <a:solidFill>
                  <a:srgbClr val="465A50"/>
                </a:solidFill>
                <a:latin typeface="Aptos"/>
              </a:rPr>
              <a:t>★ これが言えたらOK！</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9FC"/>
        </a:solidFill>
        <a:effectLst/>
      </p:bgPr>
    </p:bg>
    <p:spTree>
      <p:nvGrpSpPr>
        <p:cNvPr id="1" name=""/>
        <p:cNvGrpSpPr/>
        <p:nvPr/>
      </p:nvGrpSpPr>
      <p:grpSpPr/>
      <p:sp>
        <p:nvSpPr>
          <p:cNvPr id="2" name="Rectangle 1"/>
          <p:cNvSpPr/>
          <p:nvPr/>
        </p:nvSpPr>
        <p:spPr>
          <a:xfrm>
            <a:off x="0" y="0"/>
            <a:ext cx="12191695" cy="594360"/>
          </a:xfrm>
          <a:prstGeom prst="rect">
            <a:avLst/>
          </a:prstGeom>
          <a:solidFill>
            <a:srgbClr val="2869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45720"/>
            <a:ext cx="11247120" cy="502920"/>
          </a:xfrm>
          <a:prstGeom prst="rect">
            <a:avLst/>
          </a:prstGeom>
          <a:noFill/>
        </p:spPr>
        <p:txBody>
          <a:bodyPr wrap="square" anchor="ctr">
            <a:spAutoFit/>
          </a:bodyPr>
          <a:lstStyle/>
          <a:p>
            <a:pPr algn="ctr"/>
            <a:r>
              <a:rPr sz="2300" b="1">
                <a:solidFill>
                  <a:srgbClr val="FFFFFF"/>
                </a:solidFill>
                <a:latin typeface="Aptos"/>
              </a:rPr>
              <a:t>第7問　問題</a:t>
            </a:r>
          </a:p>
        </p:txBody>
      </p:sp>
      <p:sp>
        <p:nvSpPr>
          <p:cNvPr id="4" name="TextBox 3"/>
          <p:cNvSpPr txBox="1"/>
          <p:nvPr/>
        </p:nvSpPr>
        <p:spPr>
          <a:xfrm>
            <a:off x="731520" y="960120"/>
            <a:ext cx="1828800" cy="1280160"/>
          </a:xfrm>
          <a:prstGeom prst="rect">
            <a:avLst/>
          </a:prstGeom>
          <a:noFill/>
        </p:spPr>
        <p:txBody>
          <a:bodyPr wrap="square" anchor="ctr">
            <a:spAutoFit/>
          </a:bodyPr>
          <a:lstStyle/>
          <a:p>
            <a:pPr algn="ctr"/>
            <a:r>
              <a:rPr sz="5200" b="1">
                <a:solidFill>
                  <a:srgbClr val="2869A0"/>
                </a:solidFill>
                <a:latin typeface="Aptos"/>
              </a:rPr>
              <a:t>？</a:t>
            </a:r>
          </a:p>
        </p:txBody>
      </p:sp>
      <p:sp>
        <p:nvSpPr>
          <p:cNvPr id="5" name="TextBox 4"/>
          <p:cNvSpPr txBox="1"/>
          <p:nvPr/>
        </p:nvSpPr>
        <p:spPr>
          <a:xfrm>
            <a:off x="2103120" y="1143000"/>
            <a:ext cx="9235440" cy="2926080"/>
          </a:xfrm>
          <a:prstGeom prst="rect">
            <a:avLst/>
          </a:prstGeom>
          <a:noFill/>
        </p:spPr>
        <p:txBody>
          <a:bodyPr wrap="square" anchor="ctr">
            <a:spAutoFit/>
          </a:bodyPr>
          <a:lstStyle/>
          <a:p>
            <a:pPr algn="l"/>
            <a:r>
              <a:rPr sz="2800" b="1">
                <a:solidFill>
                  <a:srgbClr val="232D37"/>
                </a:solidFill>
                <a:latin typeface="Aptos"/>
              </a:rPr>
              <a:t>細胞の中で、遺伝子を含み、生命活動を調節しているつくりを何という？</a:t>
            </a:r>
          </a:p>
        </p:txBody>
      </p:sp>
      <p:sp>
        <p:nvSpPr>
          <p:cNvPr id="6" name="TextBox 5"/>
          <p:cNvSpPr txBox="1"/>
          <p:nvPr/>
        </p:nvSpPr>
        <p:spPr>
          <a:xfrm>
            <a:off x="2743200" y="5166360"/>
            <a:ext cx="6675120" cy="502920"/>
          </a:xfrm>
          <a:prstGeom prst="rect">
            <a:avLst/>
          </a:prstGeom>
          <a:noFill/>
        </p:spPr>
        <p:txBody>
          <a:bodyPr wrap="square" anchor="ctr">
            <a:spAutoFit/>
          </a:bodyPr>
          <a:lstStyle/>
          <a:p>
            <a:pPr algn="ctr"/>
            <a:r>
              <a:rPr sz="1700" b="0">
                <a:solidFill>
                  <a:srgbClr val="646E78"/>
                </a:solidFill>
                <a:latin typeface="Aptos"/>
              </a:rPr>
              <a:t>答えを思い浮かべてから次へ</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EBF7F0"/>
        </a:solidFill>
        <a:effectLst/>
      </p:bgPr>
    </p:bg>
    <p:spTree>
      <p:nvGrpSpPr>
        <p:cNvPr id="1" name=""/>
        <p:cNvGrpSpPr/>
        <p:nvPr/>
      </p:nvGrpSpPr>
      <p:grpSpPr/>
      <p:sp>
        <p:nvSpPr>
          <p:cNvPr id="2" name="Rectangle 1"/>
          <p:cNvSpPr/>
          <p:nvPr/>
        </p:nvSpPr>
        <p:spPr>
          <a:xfrm>
            <a:off x="0" y="0"/>
            <a:ext cx="12191695" cy="594360"/>
          </a:xfrm>
          <a:prstGeom prst="rect">
            <a:avLst/>
          </a:prstGeom>
          <a:solidFill>
            <a:srgbClr val="2D825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45720"/>
            <a:ext cx="11247120" cy="502920"/>
          </a:xfrm>
          <a:prstGeom prst="rect">
            <a:avLst/>
          </a:prstGeom>
          <a:noFill/>
        </p:spPr>
        <p:txBody>
          <a:bodyPr wrap="square" anchor="ctr">
            <a:spAutoFit/>
          </a:bodyPr>
          <a:lstStyle/>
          <a:p>
            <a:pPr algn="ctr"/>
            <a:r>
              <a:rPr sz="2300" b="1">
                <a:solidFill>
                  <a:srgbClr val="FFFFFF"/>
                </a:solidFill>
                <a:latin typeface="Aptos"/>
              </a:rPr>
              <a:t>第7問　答え</a:t>
            </a:r>
          </a:p>
        </p:txBody>
      </p:sp>
      <p:sp>
        <p:nvSpPr>
          <p:cNvPr id="4" name="TextBox 3"/>
          <p:cNvSpPr txBox="1"/>
          <p:nvPr/>
        </p:nvSpPr>
        <p:spPr>
          <a:xfrm>
            <a:off x="1097280" y="1828800"/>
            <a:ext cx="9966960" cy="1645920"/>
          </a:xfrm>
          <a:prstGeom prst="rect">
            <a:avLst/>
          </a:prstGeom>
          <a:noFill/>
        </p:spPr>
        <p:txBody>
          <a:bodyPr wrap="square" anchor="ctr">
            <a:spAutoFit/>
          </a:bodyPr>
          <a:lstStyle/>
          <a:p>
            <a:pPr algn="ctr"/>
            <a:r>
              <a:rPr sz="4200" b="1">
                <a:solidFill>
                  <a:srgbClr val="236441"/>
                </a:solidFill>
                <a:latin typeface="Aptos"/>
              </a:rPr>
              <a:t>核</a:t>
            </a:r>
          </a:p>
        </p:txBody>
      </p:sp>
      <p:sp>
        <p:nvSpPr>
          <p:cNvPr id="5" name="TextBox 4"/>
          <p:cNvSpPr txBox="1"/>
          <p:nvPr/>
        </p:nvSpPr>
        <p:spPr>
          <a:xfrm>
            <a:off x="2926080" y="4160520"/>
            <a:ext cx="6309360" cy="640080"/>
          </a:xfrm>
          <a:prstGeom prst="rect">
            <a:avLst/>
          </a:prstGeom>
          <a:noFill/>
        </p:spPr>
        <p:txBody>
          <a:bodyPr wrap="square" anchor="ctr">
            <a:spAutoFit/>
          </a:bodyPr>
          <a:lstStyle/>
          <a:p>
            <a:pPr algn="ctr"/>
            <a:r>
              <a:rPr sz="2200" b="1">
                <a:solidFill>
                  <a:srgbClr val="465A50"/>
                </a:solidFill>
                <a:latin typeface="Aptos"/>
              </a:rPr>
              <a:t>★ これが言えたらOK！</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9FC"/>
        </a:solidFill>
        <a:effectLst/>
      </p:bgPr>
    </p:bg>
    <p:spTree>
      <p:nvGrpSpPr>
        <p:cNvPr id="1" name=""/>
        <p:cNvGrpSpPr/>
        <p:nvPr/>
      </p:nvGrpSpPr>
      <p:grpSpPr/>
      <p:sp>
        <p:nvSpPr>
          <p:cNvPr id="2" name="Rectangle 1"/>
          <p:cNvSpPr/>
          <p:nvPr/>
        </p:nvSpPr>
        <p:spPr>
          <a:xfrm>
            <a:off x="0" y="0"/>
            <a:ext cx="12191695" cy="594360"/>
          </a:xfrm>
          <a:prstGeom prst="rect">
            <a:avLst/>
          </a:prstGeom>
          <a:solidFill>
            <a:srgbClr val="2869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45720"/>
            <a:ext cx="11247120" cy="502920"/>
          </a:xfrm>
          <a:prstGeom prst="rect">
            <a:avLst/>
          </a:prstGeom>
          <a:noFill/>
        </p:spPr>
        <p:txBody>
          <a:bodyPr wrap="square" anchor="ctr">
            <a:spAutoFit/>
          </a:bodyPr>
          <a:lstStyle/>
          <a:p>
            <a:pPr algn="ctr"/>
            <a:r>
              <a:rPr sz="2300" b="1">
                <a:solidFill>
                  <a:srgbClr val="FFFFFF"/>
                </a:solidFill>
                <a:latin typeface="Aptos"/>
              </a:rPr>
              <a:t>第8問　問題</a:t>
            </a:r>
          </a:p>
        </p:txBody>
      </p:sp>
      <p:sp>
        <p:nvSpPr>
          <p:cNvPr id="4" name="TextBox 3"/>
          <p:cNvSpPr txBox="1"/>
          <p:nvPr/>
        </p:nvSpPr>
        <p:spPr>
          <a:xfrm>
            <a:off x="731520" y="960120"/>
            <a:ext cx="1828800" cy="1280160"/>
          </a:xfrm>
          <a:prstGeom prst="rect">
            <a:avLst/>
          </a:prstGeom>
          <a:noFill/>
        </p:spPr>
        <p:txBody>
          <a:bodyPr wrap="square" anchor="ctr">
            <a:spAutoFit/>
          </a:bodyPr>
          <a:lstStyle/>
          <a:p>
            <a:pPr algn="ctr"/>
            <a:r>
              <a:rPr sz="5200" b="1">
                <a:solidFill>
                  <a:srgbClr val="2869A0"/>
                </a:solidFill>
                <a:latin typeface="Aptos"/>
              </a:rPr>
              <a:t>？</a:t>
            </a:r>
          </a:p>
        </p:txBody>
      </p:sp>
      <p:sp>
        <p:nvSpPr>
          <p:cNvPr id="5" name="TextBox 4"/>
          <p:cNvSpPr txBox="1"/>
          <p:nvPr/>
        </p:nvSpPr>
        <p:spPr>
          <a:xfrm>
            <a:off x="2103120" y="1143000"/>
            <a:ext cx="9235440" cy="2926080"/>
          </a:xfrm>
          <a:prstGeom prst="rect">
            <a:avLst/>
          </a:prstGeom>
          <a:noFill/>
        </p:spPr>
        <p:txBody>
          <a:bodyPr wrap="square" anchor="ctr">
            <a:spAutoFit/>
          </a:bodyPr>
          <a:lstStyle/>
          <a:p>
            <a:pPr algn="l"/>
            <a:r>
              <a:rPr sz="2800" b="1">
                <a:solidFill>
                  <a:srgbClr val="232D37"/>
                </a:solidFill>
                <a:latin typeface="Aptos"/>
              </a:rPr>
              <a:t>生物の体をつくる基本単位を何という？</a:t>
            </a:r>
          </a:p>
        </p:txBody>
      </p:sp>
      <p:sp>
        <p:nvSpPr>
          <p:cNvPr id="6" name="TextBox 5"/>
          <p:cNvSpPr txBox="1"/>
          <p:nvPr/>
        </p:nvSpPr>
        <p:spPr>
          <a:xfrm>
            <a:off x="2743200" y="5166360"/>
            <a:ext cx="6675120" cy="502920"/>
          </a:xfrm>
          <a:prstGeom prst="rect">
            <a:avLst/>
          </a:prstGeom>
          <a:noFill/>
        </p:spPr>
        <p:txBody>
          <a:bodyPr wrap="square" anchor="ctr">
            <a:spAutoFit/>
          </a:bodyPr>
          <a:lstStyle/>
          <a:p>
            <a:pPr algn="ctr"/>
            <a:r>
              <a:rPr sz="1700" b="0">
                <a:solidFill>
                  <a:srgbClr val="646E78"/>
                </a:solidFill>
                <a:latin typeface="Aptos"/>
              </a:rPr>
              <a:t>答えを思い浮かべてから次へ</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EBF7F0"/>
        </a:solidFill>
        <a:effectLst/>
      </p:bgPr>
    </p:bg>
    <p:spTree>
      <p:nvGrpSpPr>
        <p:cNvPr id="1" name=""/>
        <p:cNvGrpSpPr/>
        <p:nvPr/>
      </p:nvGrpSpPr>
      <p:grpSpPr/>
      <p:sp>
        <p:nvSpPr>
          <p:cNvPr id="2" name="Rectangle 1"/>
          <p:cNvSpPr/>
          <p:nvPr/>
        </p:nvSpPr>
        <p:spPr>
          <a:xfrm>
            <a:off x="0" y="0"/>
            <a:ext cx="12191695" cy="594360"/>
          </a:xfrm>
          <a:prstGeom prst="rect">
            <a:avLst/>
          </a:prstGeom>
          <a:solidFill>
            <a:srgbClr val="2D825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45720"/>
            <a:ext cx="11247120" cy="502920"/>
          </a:xfrm>
          <a:prstGeom prst="rect">
            <a:avLst/>
          </a:prstGeom>
          <a:noFill/>
        </p:spPr>
        <p:txBody>
          <a:bodyPr wrap="square" anchor="ctr">
            <a:spAutoFit/>
          </a:bodyPr>
          <a:lstStyle/>
          <a:p>
            <a:pPr algn="ctr"/>
            <a:r>
              <a:rPr sz="2300" b="1">
                <a:solidFill>
                  <a:srgbClr val="FFFFFF"/>
                </a:solidFill>
                <a:latin typeface="Aptos"/>
              </a:rPr>
              <a:t>第8問　答え</a:t>
            </a:r>
          </a:p>
        </p:txBody>
      </p:sp>
      <p:sp>
        <p:nvSpPr>
          <p:cNvPr id="4" name="TextBox 3"/>
          <p:cNvSpPr txBox="1"/>
          <p:nvPr/>
        </p:nvSpPr>
        <p:spPr>
          <a:xfrm>
            <a:off x="1097280" y="1828800"/>
            <a:ext cx="9966960" cy="1645920"/>
          </a:xfrm>
          <a:prstGeom prst="rect">
            <a:avLst/>
          </a:prstGeom>
          <a:noFill/>
        </p:spPr>
        <p:txBody>
          <a:bodyPr wrap="square" anchor="ctr">
            <a:spAutoFit/>
          </a:bodyPr>
          <a:lstStyle/>
          <a:p>
            <a:pPr algn="ctr"/>
            <a:r>
              <a:rPr sz="4200" b="1">
                <a:solidFill>
                  <a:srgbClr val="236441"/>
                </a:solidFill>
                <a:latin typeface="Aptos"/>
              </a:rPr>
              <a:t>細胞</a:t>
            </a:r>
          </a:p>
        </p:txBody>
      </p:sp>
      <p:sp>
        <p:nvSpPr>
          <p:cNvPr id="5" name="TextBox 4"/>
          <p:cNvSpPr txBox="1"/>
          <p:nvPr/>
        </p:nvSpPr>
        <p:spPr>
          <a:xfrm>
            <a:off x="2926080" y="4160520"/>
            <a:ext cx="6309360" cy="640080"/>
          </a:xfrm>
          <a:prstGeom prst="rect">
            <a:avLst/>
          </a:prstGeom>
          <a:noFill/>
        </p:spPr>
        <p:txBody>
          <a:bodyPr wrap="square" anchor="ctr">
            <a:spAutoFit/>
          </a:bodyPr>
          <a:lstStyle/>
          <a:p>
            <a:pPr algn="ctr"/>
            <a:r>
              <a:rPr sz="2200" b="1">
                <a:solidFill>
                  <a:srgbClr val="465A50"/>
                </a:solidFill>
                <a:latin typeface="Aptos"/>
              </a:rPr>
              <a:t>★ これが言えたらOK！</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9FC"/>
        </a:solidFill>
        <a:effectLst/>
      </p:bgPr>
    </p:bg>
    <p:spTree>
      <p:nvGrpSpPr>
        <p:cNvPr id="1" name=""/>
        <p:cNvGrpSpPr/>
        <p:nvPr/>
      </p:nvGrpSpPr>
      <p:grpSpPr/>
      <p:sp>
        <p:nvSpPr>
          <p:cNvPr id="2" name="Rectangle 1"/>
          <p:cNvSpPr/>
          <p:nvPr/>
        </p:nvSpPr>
        <p:spPr>
          <a:xfrm>
            <a:off x="0" y="0"/>
            <a:ext cx="12191695" cy="594360"/>
          </a:xfrm>
          <a:prstGeom prst="rect">
            <a:avLst/>
          </a:prstGeom>
          <a:solidFill>
            <a:srgbClr val="2869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45720"/>
            <a:ext cx="11247120" cy="502920"/>
          </a:xfrm>
          <a:prstGeom prst="rect">
            <a:avLst/>
          </a:prstGeom>
          <a:noFill/>
        </p:spPr>
        <p:txBody>
          <a:bodyPr wrap="square" anchor="ctr">
            <a:spAutoFit/>
          </a:bodyPr>
          <a:lstStyle/>
          <a:p>
            <a:pPr algn="ctr"/>
            <a:r>
              <a:rPr sz="2300" b="1">
                <a:solidFill>
                  <a:srgbClr val="FFFFFF"/>
                </a:solidFill>
                <a:latin typeface="Aptos"/>
              </a:rPr>
              <a:t>第9問　問題</a:t>
            </a:r>
          </a:p>
        </p:txBody>
      </p:sp>
      <p:sp>
        <p:nvSpPr>
          <p:cNvPr id="4" name="TextBox 3"/>
          <p:cNvSpPr txBox="1"/>
          <p:nvPr/>
        </p:nvSpPr>
        <p:spPr>
          <a:xfrm>
            <a:off x="731520" y="960120"/>
            <a:ext cx="1828800" cy="1280160"/>
          </a:xfrm>
          <a:prstGeom prst="rect">
            <a:avLst/>
          </a:prstGeom>
          <a:noFill/>
        </p:spPr>
        <p:txBody>
          <a:bodyPr wrap="square" anchor="ctr">
            <a:spAutoFit/>
          </a:bodyPr>
          <a:lstStyle/>
          <a:p>
            <a:pPr algn="ctr"/>
            <a:r>
              <a:rPr sz="5200" b="1">
                <a:solidFill>
                  <a:srgbClr val="2869A0"/>
                </a:solidFill>
                <a:latin typeface="Aptos"/>
              </a:rPr>
              <a:t>？</a:t>
            </a:r>
          </a:p>
        </p:txBody>
      </p:sp>
      <p:sp>
        <p:nvSpPr>
          <p:cNvPr id="5" name="TextBox 4"/>
          <p:cNvSpPr txBox="1"/>
          <p:nvPr/>
        </p:nvSpPr>
        <p:spPr>
          <a:xfrm>
            <a:off x="2103120" y="1143000"/>
            <a:ext cx="9235440" cy="2926080"/>
          </a:xfrm>
          <a:prstGeom prst="rect">
            <a:avLst/>
          </a:prstGeom>
          <a:noFill/>
        </p:spPr>
        <p:txBody>
          <a:bodyPr wrap="square" anchor="ctr">
            <a:spAutoFit/>
          </a:bodyPr>
          <a:lstStyle/>
          <a:p>
            <a:pPr algn="l"/>
            <a:r>
              <a:rPr sz="2800" b="1">
                <a:solidFill>
                  <a:srgbClr val="232D37"/>
                </a:solidFill>
                <a:latin typeface="Aptos"/>
              </a:rPr>
              <a:t>親から子へ、生物の形や性質などの特徴が伝わることを何という？</a:t>
            </a:r>
          </a:p>
        </p:txBody>
      </p:sp>
      <p:sp>
        <p:nvSpPr>
          <p:cNvPr id="6" name="TextBox 5"/>
          <p:cNvSpPr txBox="1"/>
          <p:nvPr/>
        </p:nvSpPr>
        <p:spPr>
          <a:xfrm>
            <a:off x="2743200" y="5166360"/>
            <a:ext cx="6675120" cy="502920"/>
          </a:xfrm>
          <a:prstGeom prst="rect">
            <a:avLst/>
          </a:prstGeom>
          <a:noFill/>
        </p:spPr>
        <p:txBody>
          <a:bodyPr wrap="square" anchor="ctr">
            <a:spAutoFit/>
          </a:bodyPr>
          <a:lstStyle/>
          <a:p>
            <a:pPr algn="ctr"/>
            <a:r>
              <a:rPr sz="1700" b="0">
                <a:solidFill>
                  <a:srgbClr val="646E78"/>
                </a:solidFill>
                <a:latin typeface="Aptos"/>
              </a:rPr>
              <a:t>答えを思い浮かべてから次へ</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EBF7F0"/>
        </a:solidFill>
        <a:effectLst/>
      </p:bgPr>
    </p:bg>
    <p:spTree>
      <p:nvGrpSpPr>
        <p:cNvPr id="1" name=""/>
        <p:cNvGrpSpPr/>
        <p:nvPr/>
      </p:nvGrpSpPr>
      <p:grpSpPr/>
      <p:sp>
        <p:nvSpPr>
          <p:cNvPr id="2" name="Rectangle 1"/>
          <p:cNvSpPr/>
          <p:nvPr/>
        </p:nvSpPr>
        <p:spPr>
          <a:xfrm>
            <a:off x="0" y="0"/>
            <a:ext cx="12191695" cy="594360"/>
          </a:xfrm>
          <a:prstGeom prst="rect">
            <a:avLst/>
          </a:prstGeom>
          <a:solidFill>
            <a:srgbClr val="2D825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45720"/>
            <a:ext cx="11247120" cy="502920"/>
          </a:xfrm>
          <a:prstGeom prst="rect">
            <a:avLst/>
          </a:prstGeom>
          <a:noFill/>
        </p:spPr>
        <p:txBody>
          <a:bodyPr wrap="square" anchor="ctr">
            <a:spAutoFit/>
          </a:bodyPr>
          <a:lstStyle/>
          <a:p>
            <a:pPr algn="ctr"/>
            <a:r>
              <a:rPr sz="2300" b="1">
                <a:solidFill>
                  <a:srgbClr val="FFFFFF"/>
                </a:solidFill>
                <a:latin typeface="Aptos"/>
              </a:rPr>
              <a:t>第9問　答え</a:t>
            </a:r>
          </a:p>
        </p:txBody>
      </p:sp>
      <p:sp>
        <p:nvSpPr>
          <p:cNvPr id="4" name="TextBox 3"/>
          <p:cNvSpPr txBox="1"/>
          <p:nvPr/>
        </p:nvSpPr>
        <p:spPr>
          <a:xfrm>
            <a:off x="1097280" y="1828800"/>
            <a:ext cx="9966960" cy="1645920"/>
          </a:xfrm>
          <a:prstGeom prst="rect">
            <a:avLst/>
          </a:prstGeom>
          <a:noFill/>
        </p:spPr>
        <p:txBody>
          <a:bodyPr wrap="square" anchor="ctr">
            <a:spAutoFit/>
          </a:bodyPr>
          <a:lstStyle/>
          <a:p>
            <a:pPr algn="ctr"/>
            <a:r>
              <a:rPr sz="4200" b="1">
                <a:solidFill>
                  <a:srgbClr val="236441"/>
                </a:solidFill>
                <a:latin typeface="Aptos"/>
              </a:rPr>
              <a:t>遺伝</a:t>
            </a:r>
          </a:p>
        </p:txBody>
      </p:sp>
      <p:sp>
        <p:nvSpPr>
          <p:cNvPr id="5" name="TextBox 4"/>
          <p:cNvSpPr txBox="1"/>
          <p:nvPr/>
        </p:nvSpPr>
        <p:spPr>
          <a:xfrm>
            <a:off x="2926080" y="4160520"/>
            <a:ext cx="6309360" cy="640080"/>
          </a:xfrm>
          <a:prstGeom prst="rect">
            <a:avLst/>
          </a:prstGeom>
          <a:noFill/>
        </p:spPr>
        <p:txBody>
          <a:bodyPr wrap="square" anchor="ctr">
            <a:spAutoFit/>
          </a:bodyPr>
          <a:lstStyle/>
          <a:p>
            <a:pPr algn="ctr"/>
            <a:r>
              <a:rPr sz="2200" b="1">
                <a:solidFill>
                  <a:srgbClr val="465A50"/>
                </a:solidFill>
                <a:latin typeface="Aptos"/>
              </a:rPr>
              <a:t>★ これが言えたらOK！</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9FC"/>
        </a:solidFill>
        <a:effectLst/>
      </p:bgPr>
    </p:bg>
    <p:spTree>
      <p:nvGrpSpPr>
        <p:cNvPr id="1" name=""/>
        <p:cNvGrpSpPr/>
        <p:nvPr/>
      </p:nvGrpSpPr>
      <p:grpSpPr/>
      <p:sp>
        <p:nvSpPr>
          <p:cNvPr id="2" name="Rectangle 1"/>
          <p:cNvSpPr/>
          <p:nvPr/>
        </p:nvSpPr>
        <p:spPr>
          <a:xfrm>
            <a:off x="0" y="0"/>
            <a:ext cx="12191695" cy="594360"/>
          </a:xfrm>
          <a:prstGeom prst="rect">
            <a:avLst/>
          </a:prstGeom>
          <a:solidFill>
            <a:srgbClr val="2869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45720"/>
            <a:ext cx="11247120" cy="502920"/>
          </a:xfrm>
          <a:prstGeom prst="rect">
            <a:avLst/>
          </a:prstGeom>
          <a:noFill/>
        </p:spPr>
        <p:txBody>
          <a:bodyPr wrap="square" anchor="ctr">
            <a:spAutoFit/>
          </a:bodyPr>
          <a:lstStyle/>
          <a:p>
            <a:pPr algn="ctr"/>
            <a:r>
              <a:rPr sz="2300" b="1">
                <a:solidFill>
                  <a:srgbClr val="FFFFFF"/>
                </a:solidFill>
                <a:latin typeface="Aptos"/>
              </a:rPr>
              <a:t>第1問　問題</a:t>
            </a:r>
          </a:p>
        </p:txBody>
      </p:sp>
      <p:sp>
        <p:nvSpPr>
          <p:cNvPr id="4" name="TextBox 3"/>
          <p:cNvSpPr txBox="1"/>
          <p:nvPr/>
        </p:nvSpPr>
        <p:spPr>
          <a:xfrm>
            <a:off x="731520" y="960120"/>
            <a:ext cx="1828800" cy="1280160"/>
          </a:xfrm>
          <a:prstGeom prst="rect">
            <a:avLst/>
          </a:prstGeom>
          <a:noFill/>
        </p:spPr>
        <p:txBody>
          <a:bodyPr wrap="square" anchor="ctr">
            <a:spAutoFit/>
          </a:bodyPr>
          <a:lstStyle/>
          <a:p>
            <a:pPr algn="ctr"/>
            <a:r>
              <a:rPr sz="5200" b="1">
                <a:solidFill>
                  <a:srgbClr val="2869A0"/>
                </a:solidFill>
                <a:latin typeface="Aptos"/>
              </a:rPr>
              <a:t>？</a:t>
            </a:r>
          </a:p>
        </p:txBody>
      </p:sp>
      <p:sp>
        <p:nvSpPr>
          <p:cNvPr id="5" name="TextBox 4"/>
          <p:cNvSpPr txBox="1"/>
          <p:nvPr/>
        </p:nvSpPr>
        <p:spPr>
          <a:xfrm>
            <a:off x="2103120" y="1143000"/>
            <a:ext cx="9235440" cy="2926080"/>
          </a:xfrm>
          <a:prstGeom prst="rect">
            <a:avLst/>
          </a:prstGeom>
          <a:noFill/>
        </p:spPr>
        <p:txBody>
          <a:bodyPr wrap="square" anchor="ctr">
            <a:spAutoFit/>
          </a:bodyPr>
          <a:lstStyle/>
          <a:p>
            <a:pPr algn="l"/>
            <a:r>
              <a:rPr sz="2800" b="1">
                <a:solidFill>
                  <a:srgbClr val="232D37"/>
                </a:solidFill>
                <a:latin typeface="Aptos"/>
              </a:rPr>
              <a:t>植物の細胞にあり、光合成を行う緑色の粒状のつくりを何という？</a:t>
            </a:r>
          </a:p>
        </p:txBody>
      </p:sp>
      <p:sp>
        <p:nvSpPr>
          <p:cNvPr id="6" name="TextBox 5"/>
          <p:cNvSpPr txBox="1"/>
          <p:nvPr/>
        </p:nvSpPr>
        <p:spPr>
          <a:xfrm>
            <a:off x="2743200" y="5166360"/>
            <a:ext cx="6675120" cy="502920"/>
          </a:xfrm>
          <a:prstGeom prst="rect">
            <a:avLst/>
          </a:prstGeom>
          <a:noFill/>
        </p:spPr>
        <p:txBody>
          <a:bodyPr wrap="square" anchor="ctr">
            <a:spAutoFit/>
          </a:bodyPr>
          <a:lstStyle/>
          <a:p>
            <a:pPr algn="ctr"/>
            <a:r>
              <a:rPr sz="1700" b="0">
                <a:solidFill>
                  <a:srgbClr val="646E78"/>
                </a:solidFill>
                <a:latin typeface="Aptos"/>
              </a:rPr>
              <a:t>答えを思い浮かべてから次へ</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9FC"/>
        </a:solidFill>
        <a:effectLst/>
      </p:bgPr>
    </p:bg>
    <p:spTree>
      <p:nvGrpSpPr>
        <p:cNvPr id="1" name=""/>
        <p:cNvGrpSpPr/>
        <p:nvPr/>
      </p:nvGrpSpPr>
      <p:grpSpPr/>
      <p:sp>
        <p:nvSpPr>
          <p:cNvPr id="2" name="Rectangle 1"/>
          <p:cNvSpPr/>
          <p:nvPr/>
        </p:nvSpPr>
        <p:spPr>
          <a:xfrm>
            <a:off x="0" y="0"/>
            <a:ext cx="12191695" cy="594360"/>
          </a:xfrm>
          <a:prstGeom prst="rect">
            <a:avLst/>
          </a:prstGeom>
          <a:solidFill>
            <a:srgbClr val="2869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45720"/>
            <a:ext cx="11247120" cy="502920"/>
          </a:xfrm>
          <a:prstGeom prst="rect">
            <a:avLst/>
          </a:prstGeom>
          <a:noFill/>
        </p:spPr>
        <p:txBody>
          <a:bodyPr wrap="square" anchor="ctr">
            <a:spAutoFit/>
          </a:bodyPr>
          <a:lstStyle/>
          <a:p>
            <a:pPr algn="ctr"/>
            <a:r>
              <a:rPr sz="2300" b="1">
                <a:solidFill>
                  <a:srgbClr val="FFFFFF"/>
                </a:solidFill>
                <a:latin typeface="Aptos"/>
              </a:rPr>
              <a:t>第10問　問題</a:t>
            </a:r>
          </a:p>
        </p:txBody>
      </p:sp>
      <p:sp>
        <p:nvSpPr>
          <p:cNvPr id="4" name="TextBox 3"/>
          <p:cNvSpPr txBox="1"/>
          <p:nvPr/>
        </p:nvSpPr>
        <p:spPr>
          <a:xfrm>
            <a:off x="731520" y="960120"/>
            <a:ext cx="1828800" cy="1280160"/>
          </a:xfrm>
          <a:prstGeom prst="rect">
            <a:avLst/>
          </a:prstGeom>
          <a:noFill/>
        </p:spPr>
        <p:txBody>
          <a:bodyPr wrap="square" anchor="ctr">
            <a:spAutoFit/>
          </a:bodyPr>
          <a:lstStyle/>
          <a:p>
            <a:pPr algn="ctr"/>
            <a:r>
              <a:rPr sz="5200" b="1">
                <a:solidFill>
                  <a:srgbClr val="2869A0"/>
                </a:solidFill>
                <a:latin typeface="Aptos"/>
              </a:rPr>
              <a:t>？</a:t>
            </a:r>
          </a:p>
        </p:txBody>
      </p:sp>
      <p:sp>
        <p:nvSpPr>
          <p:cNvPr id="5" name="TextBox 4"/>
          <p:cNvSpPr txBox="1"/>
          <p:nvPr/>
        </p:nvSpPr>
        <p:spPr>
          <a:xfrm>
            <a:off x="2103120" y="1143000"/>
            <a:ext cx="9235440" cy="2926080"/>
          </a:xfrm>
          <a:prstGeom prst="rect">
            <a:avLst/>
          </a:prstGeom>
          <a:noFill/>
        </p:spPr>
        <p:txBody>
          <a:bodyPr wrap="square" anchor="ctr">
            <a:spAutoFit/>
          </a:bodyPr>
          <a:lstStyle/>
          <a:p>
            <a:pPr algn="l"/>
            <a:r>
              <a:rPr sz="2800" b="1">
                <a:solidFill>
                  <a:srgbClr val="232D37"/>
                </a:solidFill>
                <a:latin typeface="Aptos"/>
              </a:rPr>
              <a:t>精子と卵の核が合体することを何という？</a:t>
            </a:r>
          </a:p>
        </p:txBody>
      </p:sp>
      <p:sp>
        <p:nvSpPr>
          <p:cNvPr id="6" name="TextBox 5"/>
          <p:cNvSpPr txBox="1"/>
          <p:nvPr/>
        </p:nvSpPr>
        <p:spPr>
          <a:xfrm>
            <a:off x="2743200" y="5166360"/>
            <a:ext cx="6675120" cy="502920"/>
          </a:xfrm>
          <a:prstGeom prst="rect">
            <a:avLst/>
          </a:prstGeom>
          <a:noFill/>
        </p:spPr>
        <p:txBody>
          <a:bodyPr wrap="square" anchor="ctr">
            <a:spAutoFit/>
          </a:bodyPr>
          <a:lstStyle/>
          <a:p>
            <a:pPr algn="ctr"/>
            <a:r>
              <a:rPr sz="1700" b="0">
                <a:solidFill>
                  <a:srgbClr val="646E78"/>
                </a:solidFill>
                <a:latin typeface="Aptos"/>
              </a:rPr>
              <a:t>答えを思い浮かべてから次へ</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EBF7F0"/>
        </a:solidFill>
        <a:effectLst/>
      </p:bgPr>
    </p:bg>
    <p:spTree>
      <p:nvGrpSpPr>
        <p:cNvPr id="1" name=""/>
        <p:cNvGrpSpPr/>
        <p:nvPr/>
      </p:nvGrpSpPr>
      <p:grpSpPr/>
      <p:sp>
        <p:nvSpPr>
          <p:cNvPr id="2" name="Rectangle 1"/>
          <p:cNvSpPr/>
          <p:nvPr/>
        </p:nvSpPr>
        <p:spPr>
          <a:xfrm>
            <a:off x="0" y="0"/>
            <a:ext cx="12191695" cy="594360"/>
          </a:xfrm>
          <a:prstGeom prst="rect">
            <a:avLst/>
          </a:prstGeom>
          <a:solidFill>
            <a:srgbClr val="2D825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45720"/>
            <a:ext cx="11247120" cy="502920"/>
          </a:xfrm>
          <a:prstGeom prst="rect">
            <a:avLst/>
          </a:prstGeom>
          <a:noFill/>
        </p:spPr>
        <p:txBody>
          <a:bodyPr wrap="square" anchor="ctr">
            <a:spAutoFit/>
          </a:bodyPr>
          <a:lstStyle/>
          <a:p>
            <a:pPr algn="ctr"/>
            <a:r>
              <a:rPr sz="2300" b="1">
                <a:solidFill>
                  <a:srgbClr val="FFFFFF"/>
                </a:solidFill>
                <a:latin typeface="Aptos"/>
              </a:rPr>
              <a:t>第10問　答え</a:t>
            </a:r>
          </a:p>
        </p:txBody>
      </p:sp>
      <p:sp>
        <p:nvSpPr>
          <p:cNvPr id="4" name="TextBox 3"/>
          <p:cNvSpPr txBox="1"/>
          <p:nvPr/>
        </p:nvSpPr>
        <p:spPr>
          <a:xfrm>
            <a:off x="1097280" y="1828800"/>
            <a:ext cx="9966960" cy="1645920"/>
          </a:xfrm>
          <a:prstGeom prst="rect">
            <a:avLst/>
          </a:prstGeom>
          <a:noFill/>
        </p:spPr>
        <p:txBody>
          <a:bodyPr wrap="square" anchor="ctr">
            <a:spAutoFit/>
          </a:bodyPr>
          <a:lstStyle/>
          <a:p>
            <a:pPr algn="ctr"/>
            <a:r>
              <a:rPr sz="4200" b="1">
                <a:solidFill>
                  <a:srgbClr val="236441"/>
                </a:solidFill>
                <a:latin typeface="Aptos"/>
              </a:rPr>
              <a:t>受精</a:t>
            </a:r>
          </a:p>
        </p:txBody>
      </p:sp>
      <p:sp>
        <p:nvSpPr>
          <p:cNvPr id="5" name="TextBox 4"/>
          <p:cNvSpPr txBox="1"/>
          <p:nvPr/>
        </p:nvSpPr>
        <p:spPr>
          <a:xfrm>
            <a:off x="2926080" y="4160520"/>
            <a:ext cx="6309360" cy="640080"/>
          </a:xfrm>
          <a:prstGeom prst="rect">
            <a:avLst/>
          </a:prstGeom>
          <a:noFill/>
        </p:spPr>
        <p:txBody>
          <a:bodyPr wrap="square" anchor="ctr">
            <a:spAutoFit/>
          </a:bodyPr>
          <a:lstStyle/>
          <a:p>
            <a:pPr algn="ctr"/>
            <a:r>
              <a:rPr sz="2200" b="1">
                <a:solidFill>
                  <a:srgbClr val="465A50"/>
                </a:solidFill>
                <a:latin typeface="Aptos"/>
              </a:rPr>
              <a:t>★ これが言えたらOK！</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EBF7F0"/>
        </a:solidFill>
        <a:effectLst/>
      </p:bgPr>
    </p:bg>
    <p:spTree>
      <p:nvGrpSpPr>
        <p:cNvPr id="1" name=""/>
        <p:cNvGrpSpPr/>
        <p:nvPr/>
      </p:nvGrpSpPr>
      <p:grpSpPr/>
      <p:sp>
        <p:nvSpPr>
          <p:cNvPr id="2" name="Rectangle 1"/>
          <p:cNvSpPr/>
          <p:nvPr/>
        </p:nvSpPr>
        <p:spPr>
          <a:xfrm>
            <a:off x="0" y="0"/>
            <a:ext cx="12191695" cy="594360"/>
          </a:xfrm>
          <a:prstGeom prst="rect">
            <a:avLst/>
          </a:prstGeom>
          <a:solidFill>
            <a:srgbClr val="2D825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45720"/>
            <a:ext cx="11247120" cy="502920"/>
          </a:xfrm>
          <a:prstGeom prst="rect">
            <a:avLst/>
          </a:prstGeom>
          <a:noFill/>
        </p:spPr>
        <p:txBody>
          <a:bodyPr wrap="square" anchor="ctr">
            <a:spAutoFit/>
          </a:bodyPr>
          <a:lstStyle/>
          <a:p>
            <a:pPr algn="ctr"/>
            <a:r>
              <a:rPr sz="2300" b="1">
                <a:solidFill>
                  <a:srgbClr val="FFFFFF"/>
                </a:solidFill>
                <a:latin typeface="Aptos"/>
              </a:rPr>
              <a:t>第1問　答え</a:t>
            </a:r>
          </a:p>
        </p:txBody>
      </p:sp>
      <p:sp>
        <p:nvSpPr>
          <p:cNvPr id="4" name="TextBox 3"/>
          <p:cNvSpPr txBox="1"/>
          <p:nvPr/>
        </p:nvSpPr>
        <p:spPr>
          <a:xfrm>
            <a:off x="1097280" y="1828800"/>
            <a:ext cx="9966960" cy="1645920"/>
          </a:xfrm>
          <a:prstGeom prst="rect">
            <a:avLst/>
          </a:prstGeom>
          <a:noFill/>
        </p:spPr>
        <p:txBody>
          <a:bodyPr wrap="square" anchor="ctr">
            <a:spAutoFit/>
          </a:bodyPr>
          <a:lstStyle/>
          <a:p>
            <a:pPr algn="ctr"/>
            <a:r>
              <a:rPr sz="4200" b="1">
                <a:solidFill>
                  <a:srgbClr val="236441"/>
                </a:solidFill>
                <a:latin typeface="Aptos"/>
              </a:rPr>
              <a:t>葉緑体</a:t>
            </a:r>
          </a:p>
        </p:txBody>
      </p:sp>
      <p:sp>
        <p:nvSpPr>
          <p:cNvPr id="5" name="TextBox 4"/>
          <p:cNvSpPr txBox="1"/>
          <p:nvPr/>
        </p:nvSpPr>
        <p:spPr>
          <a:xfrm>
            <a:off x="2926080" y="4160520"/>
            <a:ext cx="6309360" cy="640080"/>
          </a:xfrm>
          <a:prstGeom prst="rect">
            <a:avLst/>
          </a:prstGeom>
          <a:noFill/>
        </p:spPr>
        <p:txBody>
          <a:bodyPr wrap="square" anchor="ctr">
            <a:spAutoFit/>
          </a:bodyPr>
          <a:lstStyle/>
          <a:p>
            <a:pPr algn="ctr"/>
            <a:r>
              <a:rPr sz="2200" b="1">
                <a:solidFill>
                  <a:srgbClr val="465A50"/>
                </a:solidFill>
                <a:latin typeface="Aptos"/>
              </a:rPr>
              <a:t>★ これが言えたらOK！</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9FC"/>
        </a:solidFill>
        <a:effectLst/>
      </p:bgPr>
    </p:bg>
    <p:spTree>
      <p:nvGrpSpPr>
        <p:cNvPr id="1" name=""/>
        <p:cNvGrpSpPr/>
        <p:nvPr/>
      </p:nvGrpSpPr>
      <p:grpSpPr/>
      <p:sp>
        <p:nvSpPr>
          <p:cNvPr id="2" name="Rectangle 1"/>
          <p:cNvSpPr/>
          <p:nvPr/>
        </p:nvSpPr>
        <p:spPr>
          <a:xfrm>
            <a:off x="0" y="0"/>
            <a:ext cx="12191695" cy="594360"/>
          </a:xfrm>
          <a:prstGeom prst="rect">
            <a:avLst/>
          </a:prstGeom>
          <a:solidFill>
            <a:srgbClr val="2869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45720"/>
            <a:ext cx="11247120" cy="502920"/>
          </a:xfrm>
          <a:prstGeom prst="rect">
            <a:avLst/>
          </a:prstGeom>
          <a:noFill/>
        </p:spPr>
        <p:txBody>
          <a:bodyPr wrap="square" anchor="ctr">
            <a:spAutoFit/>
          </a:bodyPr>
          <a:lstStyle/>
          <a:p>
            <a:pPr algn="ctr"/>
            <a:r>
              <a:rPr sz="2300" b="1">
                <a:solidFill>
                  <a:srgbClr val="FFFFFF"/>
                </a:solidFill>
                <a:latin typeface="Aptos"/>
              </a:rPr>
              <a:t>第2問　問題</a:t>
            </a:r>
          </a:p>
        </p:txBody>
      </p:sp>
      <p:sp>
        <p:nvSpPr>
          <p:cNvPr id="4" name="TextBox 3"/>
          <p:cNvSpPr txBox="1"/>
          <p:nvPr/>
        </p:nvSpPr>
        <p:spPr>
          <a:xfrm>
            <a:off x="731520" y="960120"/>
            <a:ext cx="1828800" cy="1280160"/>
          </a:xfrm>
          <a:prstGeom prst="rect">
            <a:avLst/>
          </a:prstGeom>
          <a:noFill/>
        </p:spPr>
        <p:txBody>
          <a:bodyPr wrap="square" anchor="ctr">
            <a:spAutoFit/>
          </a:bodyPr>
          <a:lstStyle/>
          <a:p>
            <a:pPr algn="ctr"/>
            <a:r>
              <a:rPr sz="5200" b="1">
                <a:solidFill>
                  <a:srgbClr val="2869A0"/>
                </a:solidFill>
                <a:latin typeface="Aptos"/>
              </a:rPr>
              <a:t>？</a:t>
            </a:r>
          </a:p>
        </p:txBody>
      </p:sp>
      <p:sp>
        <p:nvSpPr>
          <p:cNvPr id="5" name="TextBox 4"/>
          <p:cNvSpPr txBox="1"/>
          <p:nvPr/>
        </p:nvSpPr>
        <p:spPr>
          <a:xfrm>
            <a:off x="2103120" y="1143000"/>
            <a:ext cx="9235440" cy="2926080"/>
          </a:xfrm>
          <a:prstGeom prst="rect">
            <a:avLst/>
          </a:prstGeom>
          <a:noFill/>
        </p:spPr>
        <p:txBody>
          <a:bodyPr wrap="square" anchor="ctr">
            <a:spAutoFit/>
          </a:bodyPr>
          <a:lstStyle/>
          <a:p>
            <a:pPr algn="l"/>
            <a:r>
              <a:rPr sz="2800" b="1">
                <a:solidFill>
                  <a:srgbClr val="232D37"/>
                </a:solidFill>
                <a:latin typeface="Aptos"/>
              </a:rPr>
              <a:t>植物が光のエネルギーを利用して、二酸化炭素と水から養分をつくるはたらきを何という？</a:t>
            </a:r>
          </a:p>
        </p:txBody>
      </p:sp>
      <p:sp>
        <p:nvSpPr>
          <p:cNvPr id="6" name="TextBox 5"/>
          <p:cNvSpPr txBox="1"/>
          <p:nvPr/>
        </p:nvSpPr>
        <p:spPr>
          <a:xfrm>
            <a:off x="2743200" y="5166360"/>
            <a:ext cx="6675120" cy="502920"/>
          </a:xfrm>
          <a:prstGeom prst="rect">
            <a:avLst/>
          </a:prstGeom>
          <a:noFill/>
        </p:spPr>
        <p:txBody>
          <a:bodyPr wrap="square" anchor="ctr">
            <a:spAutoFit/>
          </a:bodyPr>
          <a:lstStyle/>
          <a:p>
            <a:pPr algn="ctr"/>
            <a:r>
              <a:rPr sz="1700" b="0">
                <a:solidFill>
                  <a:srgbClr val="646E78"/>
                </a:solidFill>
                <a:latin typeface="Aptos"/>
              </a:rPr>
              <a:t>答えを思い浮かべてから次へ</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EBF7F0"/>
        </a:solidFill>
        <a:effectLst/>
      </p:bgPr>
    </p:bg>
    <p:spTree>
      <p:nvGrpSpPr>
        <p:cNvPr id="1" name=""/>
        <p:cNvGrpSpPr/>
        <p:nvPr/>
      </p:nvGrpSpPr>
      <p:grpSpPr/>
      <p:sp>
        <p:nvSpPr>
          <p:cNvPr id="2" name="Rectangle 1"/>
          <p:cNvSpPr/>
          <p:nvPr/>
        </p:nvSpPr>
        <p:spPr>
          <a:xfrm>
            <a:off x="0" y="0"/>
            <a:ext cx="12191695" cy="594360"/>
          </a:xfrm>
          <a:prstGeom prst="rect">
            <a:avLst/>
          </a:prstGeom>
          <a:solidFill>
            <a:srgbClr val="2D825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45720"/>
            <a:ext cx="11247120" cy="502920"/>
          </a:xfrm>
          <a:prstGeom prst="rect">
            <a:avLst/>
          </a:prstGeom>
          <a:noFill/>
        </p:spPr>
        <p:txBody>
          <a:bodyPr wrap="square" anchor="ctr">
            <a:spAutoFit/>
          </a:bodyPr>
          <a:lstStyle/>
          <a:p>
            <a:pPr algn="ctr"/>
            <a:r>
              <a:rPr sz="2300" b="1">
                <a:solidFill>
                  <a:srgbClr val="FFFFFF"/>
                </a:solidFill>
                <a:latin typeface="Aptos"/>
              </a:rPr>
              <a:t>第2問　答え</a:t>
            </a:r>
          </a:p>
        </p:txBody>
      </p:sp>
      <p:sp>
        <p:nvSpPr>
          <p:cNvPr id="4" name="TextBox 3"/>
          <p:cNvSpPr txBox="1"/>
          <p:nvPr/>
        </p:nvSpPr>
        <p:spPr>
          <a:xfrm>
            <a:off x="1097280" y="1828800"/>
            <a:ext cx="9966960" cy="1645920"/>
          </a:xfrm>
          <a:prstGeom prst="rect">
            <a:avLst/>
          </a:prstGeom>
          <a:noFill/>
        </p:spPr>
        <p:txBody>
          <a:bodyPr wrap="square" anchor="ctr">
            <a:spAutoFit/>
          </a:bodyPr>
          <a:lstStyle/>
          <a:p>
            <a:pPr algn="ctr"/>
            <a:r>
              <a:rPr sz="4200" b="1">
                <a:solidFill>
                  <a:srgbClr val="236441"/>
                </a:solidFill>
                <a:latin typeface="Aptos"/>
              </a:rPr>
              <a:t>光合成</a:t>
            </a:r>
          </a:p>
        </p:txBody>
      </p:sp>
      <p:sp>
        <p:nvSpPr>
          <p:cNvPr id="5" name="TextBox 4"/>
          <p:cNvSpPr txBox="1"/>
          <p:nvPr/>
        </p:nvSpPr>
        <p:spPr>
          <a:xfrm>
            <a:off x="2926080" y="4160520"/>
            <a:ext cx="6309360" cy="640080"/>
          </a:xfrm>
          <a:prstGeom prst="rect">
            <a:avLst/>
          </a:prstGeom>
          <a:noFill/>
        </p:spPr>
        <p:txBody>
          <a:bodyPr wrap="square" anchor="ctr">
            <a:spAutoFit/>
          </a:bodyPr>
          <a:lstStyle/>
          <a:p>
            <a:pPr algn="ctr"/>
            <a:r>
              <a:rPr sz="2200" b="1">
                <a:solidFill>
                  <a:srgbClr val="465A50"/>
                </a:solidFill>
                <a:latin typeface="Aptos"/>
              </a:rPr>
              <a:t>★ これが言えたらOK！</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9FC"/>
        </a:solidFill>
        <a:effectLst/>
      </p:bgPr>
    </p:bg>
    <p:spTree>
      <p:nvGrpSpPr>
        <p:cNvPr id="1" name=""/>
        <p:cNvGrpSpPr/>
        <p:nvPr/>
      </p:nvGrpSpPr>
      <p:grpSpPr/>
      <p:sp>
        <p:nvSpPr>
          <p:cNvPr id="2" name="Rectangle 1"/>
          <p:cNvSpPr/>
          <p:nvPr/>
        </p:nvSpPr>
        <p:spPr>
          <a:xfrm>
            <a:off x="0" y="0"/>
            <a:ext cx="12191695" cy="594360"/>
          </a:xfrm>
          <a:prstGeom prst="rect">
            <a:avLst/>
          </a:prstGeom>
          <a:solidFill>
            <a:srgbClr val="2869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45720"/>
            <a:ext cx="11247120" cy="502920"/>
          </a:xfrm>
          <a:prstGeom prst="rect">
            <a:avLst/>
          </a:prstGeom>
          <a:noFill/>
        </p:spPr>
        <p:txBody>
          <a:bodyPr wrap="square" anchor="ctr">
            <a:spAutoFit/>
          </a:bodyPr>
          <a:lstStyle/>
          <a:p>
            <a:pPr algn="ctr"/>
            <a:r>
              <a:rPr sz="2300" b="1">
                <a:solidFill>
                  <a:srgbClr val="FFFFFF"/>
                </a:solidFill>
                <a:latin typeface="Aptos"/>
              </a:rPr>
              <a:t>第3問　問題</a:t>
            </a:r>
          </a:p>
        </p:txBody>
      </p:sp>
      <p:sp>
        <p:nvSpPr>
          <p:cNvPr id="4" name="TextBox 3"/>
          <p:cNvSpPr txBox="1"/>
          <p:nvPr/>
        </p:nvSpPr>
        <p:spPr>
          <a:xfrm>
            <a:off x="731520" y="960120"/>
            <a:ext cx="1828800" cy="1280160"/>
          </a:xfrm>
          <a:prstGeom prst="rect">
            <a:avLst/>
          </a:prstGeom>
          <a:noFill/>
        </p:spPr>
        <p:txBody>
          <a:bodyPr wrap="square" anchor="ctr">
            <a:spAutoFit/>
          </a:bodyPr>
          <a:lstStyle/>
          <a:p>
            <a:pPr algn="ctr"/>
            <a:r>
              <a:rPr sz="5200" b="1">
                <a:solidFill>
                  <a:srgbClr val="2869A0"/>
                </a:solidFill>
                <a:latin typeface="Aptos"/>
              </a:rPr>
              <a:t>？</a:t>
            </a:r>
          </a:p>
        </p:txBody>
      </p:sp>
      <p:sp>
        <p:nvSpPr>
          <p:cNvPr id="5" name="TextBox 4"/>
          <p:cNvSpPr txBox="1"/>
          <p:nvPr/>
        </p:nvSpPr>
        <p:spPr>
          <a:xfrm>
            <a:off x="2103120" y="1143000"/>
            <a:ext cx="9235440" cy="2926080"/>
          </a:xfrm>
          <a:prstGeom prst="rect">
            <a:avLst/>
          </a:prstGeom>
          <a:noFill/>
        </p:spPr>
        <p:txBody>
          <a:bodyPr wrap="square" anchor="ctr">
            <a:spAutoFit/>
          </a:bodyPr>
          <a:lstStyle/>
          <a:p>
            <a:pPr algn="l"/>
            <a:r>
              <a:rPr sz="2800" b="1">
                <a:solidFill>
                  <a:srgbClr val="232D37"/>
                </a:solidFill>
                <a:latin typeface="Aptos"/>
              </a:rPr>
              <a:t>種子をつくり、胚珠が子房の中にある植物を何という？</a:t>
            </a:r>
          </a:p>
        </p:txBody>
      </p:sp>
      <p:sp>
        <p:nvSpPr>
          <p:cNvPr id="6" name="TextBox 5"/>
          <p:cNvSpPr txBox="1"/>
          <p:nvPr/>
        </p:nvSpPr>
        <p:spPr>
          <a:xfrm>
            <a:off x="2743200" y="5166360"/>
            <a:ext cx="6675120" cy="502920"/>
          </a:xfrm>
          <a:prstGeom prst="rect">
            <a:avLst/>
          </a:prstGeom>
          <a:noFill/>
        </p:spPr>
        <p:txBody>
          <a:bodyPr wrap="square" anchor="ctr">
            <a:spAutoFit/>
          </a:bodyPr>
          <a:lstStyle/>
          <a:p>
            <a:pPr algn="ctr"/>
            <a:r>
              <a:rPr sz="1700" b="0">
                <a:solidFill>
                  <a:srgbClr val="646E78"/>
                </a:solidFill>
                <a:latin typeface="Aptos"/>
              </a:rPr>
              <a:t>答えを思い浮かべてから次へ</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EBF7F0"/>
        </a:solidFill>
        <a:effectLst/>
      </p:bgPr>
    </p:bg>
    <p:spTree>
      <p:nvGrpSpPr>
        <p:cNvPr id="1" name=""/>
        <p:cNvGrpSpPr/>
        <p:nvPr/>
      </p:nvGrpSpPr>
      <p:grpSpPr/>
      <p:sp>
        <p:nvSpPr>
          <p:cNvPr id="2" name="Rectangle 1"/>
          <p:cNvSpPr/>
          <p:nvPr/>
        </p:nvSpPr>
        <p:spPr>
          <a:xfrm>
            <a:off x="0" y="0"/>
            <a:ext cx="12191695" cy="594360"/>
          </a:xfrm>
          <a:prstGeom prst="rect">
            <a:avLst/>
          </a:prstGeom>
          <a:solidFill>
            <a:srgbClr val="2D825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45720"/>
            <a:ext cx="11247120" cy="502920"/>
          </a:xfrm>
          <a:prstGeom prst="rect">
            <a:avLst/>
          </a:prstGeom>
          <a:noFill/>
        </p:spPr>
        <p:txBody>
          <a:bodyPr wrap="square" anchor="ctr">
            <a:spAutoFit/>
          </a:bodyPr>
          <a:lstStyle/>
          <a:p>
            <a:pPr algn="ctr"/>
            <a:r>
              <a:rPr sz="2300" b="1">
                <a:solidFill>
                  <a:srgbClr val="FFFFFF"/>
                </a:solidFill>
                <a:latin typeface="Aptos"/>
              </a:rPr>
              <a:t>第3問　答え</a:t>
            </a:r>
          </a:p>
        </p:txBody>
      </p:sp>
      <p:sp>
        <p:nvSpPr>
          <p:cNvPr id="4" name="TextBox 3"/>
          <p:cNvSpPr txBox="1"/>
          <p:nvPr/>
        </p:nvSpPr>
        <p:spPr>
          <a:xfrm>
            <a:off x="1097280" y="1828800"/>
            <a:ext cx="9966960" cy="1645920"/>
          </a:xfrm>
          <a:prstGeom prst="rect">
            <a:avLst/>
          </a:prstGeom>
          <a:noFill/>
        </p:spPr>
        <p:txBody>
          <a:bodyPr wrap="square" anchor="ctr">
            <a:spAutoFit/>
          </a:bodyPr>
          <a:lstStyle/>
          <a:p>
            <a:pPr algn="ctr"/>
            <a:r>
              <a:rPr sz="4200" b="1">
                <a:solidFill>
                  <a:srgbClr val="236441"/>
                </a:solidFill>
                <a:latin typeface="Aptos"/>
              </a:rPr>
              <a:t>被子植物</a:t>
            </a:r>
          </a:p>
        </p:txBody>
      </p:sp>
      <p:sp>
        <p:nvSpPr>
          <p:cNvPr id="5" name="TextBox 4"/>
          <p:cNvSpPr txBox="1"/>
          <p:nvPr/>
        </p:nvSpPr>
        <p:spPr>
          <a:xfrm>
            <a:off x="2926080" y="4160520"/>
            <a:ext cx="6309360" cy="640080"/>
          </a:xfrm>
          <a:prstGeom prst="rect">
            <a:avLst/>
          </a:prstGeom>
          <a:noFill/>
        </p:spPr>
        <p:txBody>
          <a:bodyPr wrap="square" anchor="ctr">
            <a:spAutoFit/>
          </a:bodyPr>
          <a:lstStyle/>
          <a:p>
            <a:pPr algn="ctr"/>
            <a:r>
              <a:rPr sz="2200" b="1">
                <a:solidFill>
                  <a:srgbClr val="465A50"/>
                </a:solidFill>
                <a:latin typeface="Aptos"/>
              </a:rPr>
              <a:t>★ これが言えたらOK！</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9FC"/>
        </a:solidFill>
        <a:effectLst/>
      </p:bgPr>
    </p:bg>
    <p:spTree>
      <p:nvGrpSpPr>
        <p:cNvPr id="1" name=""/>
        <p:cNvGrpSpPr/>
        <p:nvPr/>
      </p:nvGrpSpPr>
      <p:grpSpPr/>
      <p:sp>
        <p:nvSpPr>
          <p:cNvPr id="2" name="Rectangle 1"/>
          <p:cNvSpPr/>
          <p:nvPr/>
        </p:nvSpPr>
        <p:spPr>
          <a:xfrm>
            <a:off x="0" y="0"/>
            <a:ext cx="12191695" cy="594360"/>
          </a:xfrm>
          <a:prstGeom prst="rect">
            <a:avLst/>
          </a:prstGeom>
          <a:solidFill>
            <a:srgbClr val="2869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45720"/>
            <a:ext cx="11247120" cy="502920"/>
          </a:xfrm>
          <a:prstGeom prst="rect">
            <a:avLst/>
          </a:prstGeom>
          <a:noFill/>
        </p:spPr>
        <p:txBody>
          <a:bodyPr wrap="square" anchor="ctr">
            <a:spAutoFit/>
          </a:bodyPr>
          <a:lstStyle/>
          <a:p>
            <a:pPr algn="ctr"/>
            <a:r>
              <a:rPr sz="2300" b="1">
                <a:solidFill>
                  <a:srgbClr val="FFFFFF"/>
                </a:solidFill>
                <a:latin typeface="Aptos"/>
              </a:rPr>
              <a:t>第4問　問題</a:t>
            </a:r>
          </a:p>
        </p:txBody>
      </p:sp>
      <p:sp>
        <p:nvSpPr>
          <p:cNvPr id="4" name="TextBox 3"/>
          <p:cNvSpPr txBox="1"/>
          <p:nvPr/>
        </p:nvSpPr>
        <p:spPr>
          <a:xfrm>
            <a:off x="731520" y="960120"/>
            <a:ext cx="1828800" cy="1280160"/>
          </a:xfrm>
          <a:prstGeom prst="rect">
            <a:avLst/>
          </a:prstGeom>
          <a:noFill/>
        </p:spPr>
        <p:txBody>
          <a:bodyPr wrap="square" anchor="ctr">
            <a:spAutoFit/>
          </a:bodyPr>
          <a:lstStyle/>
          <a:p>
            <a:pPr algn="ctr"/>
            <a:r>
              <a:rPr sz="5200" b="1">
                <a:solidFill>
                  <a:srgbClr val="2869A0"/>
                </a:solidFill>
                <a:latin typeface="Aptos"/>
              </a:rPr>
              <a:t>？</a:t>
            </a:r>
          </a:p>
        </p:txBody>
      </p:sp>
      <p:sp>
        <p:nvSpPr>
          <p:cNvPr id="5" name="TextBox 4"/>
          <p:cNvSpPr txBox="1"/>
          <p:nvPr/>
        </p:nvSpPr>
        <p:spPr>
          <a:xfrm>
            <a:off x="2103120" y="1143000"/>
            <a:ext cx="9235440" cy="2926080"/>
          </a:xfrm>
          <a:prstGeom prst="rect">
            <a:avLst/>
          </a:prstGeom>
          <a:noFill/>
        </p:spPr>
        <p:txBody>
          <a:bodyPr wrap="square" anchor="ctr">
            <a:spAutoFit/>
          </a:bodyPr>
          <a:lstStyle/>
          <a:p>
            <a:pPr algn="l"/>
            <a:r>
              <a:rPr sz="2800" b="1">
                <a:solidFill>
                  <a:srgbClr val="232D37"/>
                </a:solidFill>
                <a:latin typeface="Aptos"/>
              </a:rPr>
              <a:t>体の中に背骨をもつ動物を何という？</a:t>
            </a:r>
          </a:p>
        </p:txBody>
      </p:sp>
      <p:sp>
        <p:nvSpPr>
          <p:cNvPr id="6" name="TextBox 5"/>
          <p:cNvSpPr txBox="1"/>
          <p:nvPr/>
        </p:nvSpPr>
        <p:spPr>
          <a:xfrm>
            <a:off x="2743200" y="5166360"/>
            <a:ext cx="6675120" cy="502920"/>
          </a:xfrm>
          <a:prstGeom prst="rect">
            <a:avLst/>
          </a:prstGeom>
          <a:noFill/>
        </p:spPr>
        <p:txBody>
          <a:bodyPr wrap="square" anchor="ctr">
            <a:spAutoFit/>
          </a:bodyPr>
          <a:lstStyle/>
          <a:p>
            <a:pPr algn="ctr"/>
            <a:r>
              <a:rPr sz="1700" b="0">
                <a:solidFill>
                  <a:srgbClr val="646E78"/>
                </a:solidFill>
                <a:latin typeface="Aptos"/>
              </a:rPr>
              <a:t>答えを思い浮かべてから次へ</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EBF7F0"/>
        </a:solidFill>
        <a:effectLst/>
      </p:bgPr>
    </p:bg>
    <p:spTree>
      <p:nvGrpSpPr>
        <p:cNvPr id="1" name=""/>
        <p:cNvGrpSpPr/>
        <p:nvPr/>
      </p:nvGrpSpPr>
      <p:grpSpPr/>
      <p:sp>
        <p:nvSpPr>
          <p:cNvPr id="2" name="Rectangle 1"/>
          <p:cNvSpPr/>
          <p:nvPr/>
        </p:nvSpPr>
        <p:spPr>
          <a:xfrm>
            <a:off x="0" y="0"/>
            <a:ext cx="12191695" cy="594360"/>
          </a:xfrm>
          <a:prstGeom prst="rect">
            <a:avLst/>
          </a:prstGeom>
          <a:solidFill>
            <a:srgbClr val="2D825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45720"/>
            <a:ext cx="11247120" cy="502920"/>
          </a:xfrm>
          <a:prstGeom prst="rect">
            <a:avLst/>
          </a:prstGeom>
          <a:noFill/>
        </p:spPr>
        <p:txBody>
          <a:bodyPr wrap="square" anchor="ctr">
            <a:spAutoFit/>
          </a:bodyPr>
          <a:lstStyle/>
          <a:p>
            <a:pPr algn="ctr"/>
            <a:r>
              <a:rPr sz="2300" b="1">
                <a:solidFill>
                  <a:srgbClr val="FFFFFF"/>
                </a:solidFill>
                <a:latin typeface="Aptos"/>
              </a:rPr>
              <a:t>第4問　答え</a:t>
            </a:r>
          </a:p>
        </p:txBody>
      </p:sp>
      <p:sp>
        <p:nvSpPr>
          <p:cNvPr id="4" name="TextBox 3"/>
          <p:cNvSpPr txBox="1"/>
          <p:nvPr/>
        </p:nvSpPr>
        <p:spPr>
          <a:xfrm>
            <a:off x="1097280" y="1828800"/>
            <a:ext cx="9966960" cy="1645920"/>
          </a:xfrm>
          <a:prstGeom prst="rect">
            <a:avLst/>
          </a:prstGeom>
          <a:noFill/>
        </p:spPr>
        <p:txBody>
          <a:bodyPr wrap="square" anchor="ctr">
            <a:spAutoFit/>
          </a:bodyPr>
          <a:lstStyle/>
          <a:p>
            <a:pPr algn="ctr"/>
            <a:r>
              <a:rPr sz="4200" b="1">
                <a:solidFill>
                  <a:srgbClr val="236441"/>
                </a:solidFill>
                <a:latin typeface="Aptos"/>
              </a:rPr>
              <a:t>脊椎動物</a:t>
            </a:r>
          </a:p>
        </p:txBody>
      </p:sp>
      <p:sp>
        <p:nvSpPr>
          <p:cNvPr id="5" name="TextBox 4"/>
          <p:cNvSpPr txBox="1"/>
          <p:nvPr/>
        </p:nvSpPr>
        <p:spPr>
          <a:xfrm>
            <a:off x="2926080" y="4160520"/>
            <a:ext cx="6309360" cy="640080"/>
          </a:xfrm>
          <a:prstGeom prst="rect">
            <a:avLst/>
          </a:prstGeom>
          <a:noFill/>
        </p:spPr>
        <p:txBody>
          <a:bodyPr wrap="square" anchor="ctr">
            <a:spAutoFit/>
          </a:bodyPr>
          <a:lstStyle/>
          <a:p>
            <a:pPr algn="ctr"/>
            <a:r>
              <a:rPr sz="2200" b="1">
                <a:solidFill>
                  <a:srgbClr val="465A50"/>
                </a:solidFill>
                <a:latin typeface="Aptos"/>
              </a:rPr>
              <a:t>★ これが言えたらOK！</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18F9FCBE4E2F764EABF4FE9CD213FDF2" ma:contentTypeVersion="7" ma:contentTypeDescription="新しいドキュメントを作成します。" ma:contentTypeScope="" ma:versionID="f907e391fb5ca3256c55cd31f1a37a31">
  <xsd:schema xmlns:xsd="http://www.w3.org/2001/XMLSchema" xmlns:xs="http://www.w3.org/2001/XMLSchema" xmlns:p="http://schemas.microsoft.com/office/2006/metadata/properties" xmlns:ns2="bf845b6b-1f31-4619-941b-6f1d5ad60aa2" targetNamespace="http://schemas.microsoft.com/office/2006/metadata/properties" ma:root="true" ma:fieldsID="7d4a3a5413838dfd981bcd00df6bc22a" ns2:_="">
    <xsd:import namespace="bf845b6b-1f31-4619-941b-6f1d5ad60aa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845b6b-1f31-4619-941b-6f1d5ad60aa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40D6889-D7F2-4C6D-85EE-BE928A7F05AA}"/>
</file>

<file path=customXml/itemProps2.xml><?xml version="1.0" encoding="utf-8"?>
<ds:datastoreItem xmlns:ds="http://schemas.openxmlformats.org/officeDocument/2006/customXml" ds:itemID="{FD61BA9D-A0CC-4943-ABE6-BD7C4AED3BB2}"/>
</file>

<file path=customXml/itemProps3.xml><?xml version="1.0" encoding="utf-8"?>
<ds:datastoreItem xmlns:ds="http://schemas.openxmlformats.org/officeDocument/2006/customXml" ds:itemID="{EF45B662-7A5B-4BCA-B547-1E3245C7143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0x01010018F9FCBE4E2F764EABF4FE9CD213FDF2</vt:lpwstr>
  </property>
</Properties>
</file>