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25" r:id="rId3"/>
    <p:sldId id="326" r:id="rId4"/>
    <p:sldId id="327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1" r:id="rId16"/>
    <p:sldId id="342" r:id="rId17"/>
    <p:sldId id="343" r:id="rId18"/>
    <p:sldId id="344" r:id="rId19"/>
    <p:sldId id="345" r:id="rId20"/>
    <p:sldId id="346" r:id="rId21"/>
    <p:sldId id="279" r:id="rId22"/>
    <p:sldId id="300" r:id="rId23"/>
    <p:sldId id="301" r:id="rId24"/>
    <p:sldId id="330" r:id="rId25"/>
    <p:sldId id="282" r:id="rId26"/>
    <p:sldId id="302" r:id="rId27"/>
    <p:sldId id="281" r:id="rId28"/>
    <p:sldId id="304" r:id="rId29"/>
    <p:sldId id="303" r:id="rId30"/>
    <p:sldId id="283" r:id="rId31"/>
    <p:sldId id="305" r:id="rId32"/>
    <p:sldId id="284" r:id="rId33"/>
    <p:sldId id="306" r:id="rId34"/>
    <p:sldId id="285" r:id="rId35"/>
    <p:sldId id="307" r:id="rId36"/>
    <p:sldId id="286" r:id="rId37"/>
    <p:sldId id="308" r:id="rId38"/>
    <p:sldId id="287" r:id="rId39"/>
    <p:sldId id="309" r:id="rId40"/>
    <p:sldId id="288" r:id="rId41"/>
    <p:sldId id="347" r:id="rId42"/>
    <p:sldId id="289" r:id="rId43"/>
    <p:sldId id="328" r:id="rId44"/>
    <p:sldId id="290" r:id="rId45"/>
    <p:sldId id="314" r:id="rId46"/>
    <p:sldId id="318" r:id="rId47"/>
    <p:sldId id="319" r:id="rId48"/>
    <p:sldId id="292" r:id="rId49"/>
    <p:sldId id="315" r:id="rId50"/>
    <p:sldId id="320" r:id="rId51"/>
    <p:sldId id="348" r:id="rId52"/>
    <p:sldId id="293" r:id="rId53"/>
    <p:sldId id="349" r:id="rId54"/>
    <p:sldId id="294" r:id="rId55"/>
    <p:sldId id="350" r:id="rId56"/>
    <p:sldId id="295" r:id="rId57"/>
    <p:sldId id="353" r:id="rId58"/>
    <p:sldId id="297" r:id="rId59"/>
    <p:sldId id="323" r:id="rId60"/>
    <p:sldId id="298" r:id="rId61"/>
    <p:sldId id="322" r:id="rId62"/>
    <p:sldId id="299" r:id="rId63"/>
    <p:sldId id="352" r:id="rId64"/>
    <p:sldId id="277" r:id="rId6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AD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221" autoAdjust="0"/>
    <p:restoredTop sz="94660"/>
  </p:normalViewPr>
  <p:slideViewPr>
    <p:cSldViewPr>
      <p:cViewPr varScale="1">
        <p:scale>
          <a:sx n="79" d="100"/>
          <a:sy n="79" d="100"/>
        </p:scale>
        <p:origin x="195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角丸四角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角丸四角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正方形/長方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角丸四角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正方形/長方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角丸四角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52970B-F4AE-49D3-8B23-F411901FF0D1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jp/url?sa=i&amp;rct=j&amp;q=&amp;esrc=s&amp;source=images&amp;cd=&amp;cad=rja&amp;uact=8&amp;ved=2ahUKEwj0rsjJ1svaAhXBmpQKHesNAmQQjRx6BAgAEAU&amp;url=http://www.nikkan-miyakonojo.com/01a/m-rika-3sei.htm&amp;psig=AOvVaw0dXNxcMAMy9L3OQ-ze9a62&amp;ust=1524410666427235" TargetMode="Externa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7544" y="3933056"/>
            <a:ext cx="8208912" cy="1668760"/>
          </a:xfrm>
        </p:spPr>
        <p:txBody>
          <a:bodyPr/>
          <a:lstStyle/>
          <a:p>
            <a:pPr algn="l"/>
            <a:r>
              <a:rPr kumimoji="1" lang="ja-JP" altLang="en-US" dirty="0"/>
              <a:t>基本問題なので、これを頭に入れて</a:t>
            </a:r>
            <a:endParaRPr kumimoji="1" lang="en-US" altLang="ja-JP" dirty="0"/>
          </a:p>
          <a:p>
            <a:pPr algn="l"/>
            <a:r>
              <a:rPr lang="ja-JP" altLang="en-US" dirty="0"/>
              <a:t>問題文をしっかり読めば、ある程度の問題は解ける！</a:t>
            </a:r>
            <a:endParaRPr lang="en-US" altLang="ja-JP" dirty="0"/>
          </a:p>
          <a:p>
            <a:pPr algn="l"/>
            <a:r>
              <a:rPr lang="ja-JP" altLang="en-US"/>
              <a:t>解答用紙に書く</a:t>
            </a:r>
            <a:r>
              <a:rPr lang="ja-JP" altLang="en-US" dirty="0"/>
              <a:t>とより覚えられます！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/>
              <a:t>3</a:t>
            </a:r>
            <a:r>
              <a:rPr lang="ja-JP" altLang="en-US"/>
              <a:t>年</a:t>
            </a:r>
            <a:r>
              <a:rPr lang="en-US" altLang="ja-JP"/>
              <a:t>1</a:t>
            </a:r>
            <a:r>
              <a:rPr lang="ja-JP" altLang="en-US"/>
              <a:t>学期中間テスト対策問題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316844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第４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484784"/>
            <a:ext cx="8028892" cy="22958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図のような磁界の中で、鉄の棒に図の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向きに電流を流したとき、この鉄の棒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はどちらに力を受けますか？</a:t>
            </a:r>
            <a:endParaRPr lang="en-US" altLang="ja-JP" sz="3600" dirty="0"/>
          </a:p>
        </p:txBody>
      </p:sp>
      <p:sp>
        <p:nvSpPr>
          <p:cNvPr id="3" name="円柱 2"/>
          <p:cNvSpPr/>
          <p:nvPr/>
        </p:nvSpPr>
        <p:spPr>
          <a:xfrm rot="6962251">
            <a:off x="2647987" y="3227059"/>
            <a:ext cx="129776" cy="3702561"/>
          </a:xfrm>
          <a:prstGeom prst="ca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柱 5"/>
          <p:cNvSpPr/>
          <p:nvPr/>
        </p:nvSpPr>
        <p:spPr>
          <a:xfrm rot="6962251">
            <a:off x="1847392" y="3848697"/>
            <a:ext cx="168068" cy="3496935"/>
          </a:xfrm>
          <a:prstGeom prst="ca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柱 6"/>
          <p:cNvSpPr/>
          <p:nvPr/>
        </p:nvSpPr>
        <p:spPr>
          <a:xfrm rot="14374751">
            <a:off x="2681750" y="4158793"/>
            <a:ext cx="205312" cy="2355329"/>
          </a:xfrm>
          <a:prstGeom prst="ca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784406" y="3645024"/>
            <a:ext cx="0" cy="20882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3131841" y="3501008"/>
            <a:ext cx="0" cy="20882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2411761" y="3861048"/>
            <a:ext cx="0" cy="20882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3203849" y="368418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00B050"/>
                </a:solidFill>
              </a:rPr>
              <a:t>磁界の向き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4" name="直線矢印コネクタ 13"/>
          <p:cNvCxnSpPr/>
          <p:nvPr/>
        </p:nvCxnSpPr>
        <p:spPr>
          <a:xfrm flipH="1">
            <a:off x="2051721" y="4905164"/>
            <a:ext cx="1440160" cy="828092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3482728" y="4545124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solidFill>
                  <a:srgbClr val="0070C0"/>
                </a:solidFill>
              </a:rPr>
              <a:t>電流</a:t>
            </a:r>
            <a:r>
              <a:rPr kumimoji="1" lang="ja-JP" altLang="en-US" sz="2800" dirty="0">
                <a:solidFill>
                  <a:srgbClr val="0070C0"/>
                </a:solidFill>
              </a:rPr>
              <a:t>の向き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3203849" y="5733256"/>
            <a:ext cx="648072" cy="288032"/>
          </a:xfrm>
          <a:prstGeom prst="straightConnector1">
            <a:avLst/>
          </a:prstGeom>
          <a:ln w="1016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H="1" flipV="1">
            <a:off x="1643394" y="4981080"/>
            <a:ext cx="648072" cy="288032"/>
          </a:xfrm>
          <a:prstGeom prst="straightConnector1">
            <a:avLst/>
          </a:prstGeom>
          <a:ln w="1016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923929" y="5930116"/>
            <a:ext cx="638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rgbClr val="FF0000"/>
                </a:solidFill>
              </a:rPr>
              <a:t>ア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077972" y="4545124"/>
            <a:ext cx="638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rgbClr val="FF0000"/>
                </a:solidFill>
              </a:rPr>
              <a:t>イ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536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第４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661794" y="5715770"/>
            <a:ext cx="259228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u="sng" dirty="0">
                <a:solidFill>
                  <a:srgbClr val="FF0000"/>
                </a:solidFill>
              </a:rPr>
              <a:t>答え　ア</a:t>
            </a:r>
            <a:endParaRPr lang="en-US" altLang="ja-JP" sz="3600" u="sng" dirty="0">
              <a:solidFill>
                <a:srgbClr val="FF0000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484784"/>
            <a:ext cx="8028892" cy="22958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図のような磁界の中で、鉄の棒に図の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向きに電流を流したとき、この鉄の棒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はどちらに力を受けますか？</a:t>
            </a:r>
            <a:endParaRPr lang="en-US" altLang="ja-JP" sz="3600" dirty="0"/>
          </a:p>
        </p:txBody>
      </p:sp>
      <p:sp>
        <p:nvSpPr>
          <p:cNvPr id="3" name="円柱 2"/>
          <p:cNvSpPr/>
          <p:nvPr/>
        </p:nvSpPr>
        <p:spPr>
          <a:xfrm rot="6962251">
            <a:off x="2647987" y="3227059"/>
            <a:ext cx="129776" cy="3702561"/>
          </a:xfrm>
          <a:prstGeom prst="ca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柱 5"/>
          <p:cNvSpPr/>
          <p:nvPr/>
        </p:nvSpPr>
        <p:spPr>
          <a:xfrm rot="6962251">
            <a:off x="1847392" y="3848697"/>
            <a:ext cx="168068" cy="3496935"/>
          </a:xfrm>
          <a:prstGeom prst="ca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柱 6"/>
          <p:cNvSpPr/>
          <p:nvPr/>
        </p:nvSpPr>
        <p:spPr>
          <a:xfrm rot="14374751">
            <a:off x="2681750" y="4158793"/>
            <a:ext cx="205312" cy="2355329"/>
          </a:xfrm>
          <a:prstGeom prst="ca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784406" y="3645024"/>
            <a:ext cx="0" cy="20882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3131841" y="3501008"/>
            <a:ext cx="0" cy="20882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2411761" y="3861048"/>
            <a:ext cx="0" cy="20882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3203849" y="368418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00B050"/>
                </a:solidFill>
              </a:rPr>
              <a:t>磁界の向き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4" name="直線矢印コネクタ 13"/>
          <p:cNvCxnSpPr/>
          <p:nvPr/>
        </p:nvCxnSpPr>
        <p:spPr>
          <a:xfrm flipH="1">
            <a:off x="2051721" y="4905164"/>
            <a:ext cx="1440160" cy="828092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3482728" y="4545124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solidFill>
                  <a:srgbClr val="0070C0"/>
                </a:solidFill>
              </a:rPr>
              <a:t>電流</a:t>
            </a:r>
            <a:r>
              <a:rPr kumimoji="1" lang="ja-JP" altLang="en-US" sz="2800" dirty="0">
                <a:solidFill>
                  <a:srgbClr val="0070C0"/>
                </a:solidFill>
              </a:rPr>
              <a:t>の向き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3203849" y="5733256"/>
            <a:ext cx="648072" cy="288032"/>
          </a:xfrm>
          <a:prstGeom prst="straightConnector1">
            <a:avLst/>
          </a:prstGeom>
          <a:ln w="1016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H="1" flipV="1">
            <a:off x="1643394" y="4981080"/>
            <a:ext cx="648072" cy="288032"/>
          </a:xfrm>
          <a:prstGeom prst="straightConnector1">
            <a:avLst/>
          </a:prstGeom>
          <a:ln w="1016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923929" y="5930116"/>
            <a:ext cx="638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rgbClr val="FF0000"/>
                </a:solidFill>
              </a:rPr>
              <a:t>ア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077972" y="4545124"/>
            <a:ext cx="638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rgbClr val="FF0000"/>
                </a:solidFill>
              </a:rPr>
              <a:t>イ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754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第４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661794" y="5715770"/>
            <a:ext cx="259228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u="sng" dirty="0">
                <a:solidFill>
                  <a:srgbClr val="FF0000"/>
                </a:solidFill>
              </a:rPr>
              <a:t>答え　ア</a:t>
            </a:r>
            <a:endParaRPr lang="en-US" altLang="ja-JP" sz="3600" u="sng" dirty="0">
              <a:solidFill>
                <a:srgbClr val="FF0000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484784"/>
            <a:ext cx="8028892" cy="22958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図のような磁界の中で、鉄の棒に図の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向きに電流を流したとき、この鉄の棒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はどちらに力を受けますか？</a:t>
            </a:r>
            <a:endParaRPr lang="en-US" altLang="ja-JP" sz="3600" dirty="0"/>
          </a:p>
        </p:txBody>
      </p:sp>
      <p:sp>
        <p:nvSpPr>
          <p:cNvPr id="3" name="円柱 2"/>
          <p:cNvSpPr/>
          <p:nvPr/>
        </p:nvSpPr>
        <p:spPr>
          <a:xfrm rot="6962251">
            <a:off x="2647987" y="3227059"/>
            <a:ext cx="129776" cy="3702561"/>
          </a:xfrm>
          <a:prstGeom prst="ca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柱 5"/>
          <p:cNvSpPr/>
          <p:nvPr/>
        </p:nvSpPr>
        <p:spPr>
          <a:xfrm rot="6962251">
            <a:off x="1847392" y="3848697"/>
            <a:ext cx="168068" cy="3496935"/>
          </a:xfrm>
          <a:prstGeom prst="ca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柱 6"/>
          <p:cNvSpPr/>
          <p:nvPr/>
        </p:nvSpPr>
        <p:spPr>
          <a:xfrm rot="14374751">
            <a:off x="2681750" y="4158793"/>
            <a:ext cx="205312" cy="2355329"/>
          </a:xfrm>
          <a:prstGeom prst="ca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784406" y="3645024"/>
            <a:ext cx="0" cy="20882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3131841" y="3501008"/>
            <a:ext cx="0" cy="20882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2411761" y="3861048"/>
            <a:ext cx="0" cy="20882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3203849" y="368418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00B050"/>
                </a:solidFill>
              </a:rPr>
              <a:t>磁界の向き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4" name="直線矢印コネクタ 13"/>
          <p:cNvCxnSpPr/>
          <p:nvPr/>
        </p:nvCxnSpPr>
        <p:spPr>
          <a:xfrm flipH="1">
            <a:off x="2051721" y="4905164"/>
            <a:ext cx="1440160" cy="828092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3482728" y="4545124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solidFill>
                  <a:srgbClr val="0070C0"/>
                </a:solidFill>
              </a:rPr>
              <a:t>電流</a:t>
            </a:r>
            <a:r>
              <a:rPr kumimoji="1" lang="ja-JP" altLang="en-US" sz="2800" dirty="0">
                <a:solidFill>
                  <a:srgbClr val="0070C0"/>
                </a:solidFill>
              </a:rPr>
              <a:t>の向き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3203849" y="5733256"/>
            <a:ext cx="648072" cy="288032"/>
          </a:xfrm>
          <a:prstGeom prst="straightConnector1">
            <a:avLst/>
          </a:prstGeom>
          <a:ln w="1016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H="1" flipV="1">
            <a:off x="1643394" y="4981080"/>
            <a:ext cx="648072" cy="288032"/>
          </a:xfrm>
          <a:prstGeom prst="straightConnector1">
            <a:avLst/>
          </a:prstGeom>
          <a:ln w="1016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923929" y="5930116"/>
            <a:ext cx="638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rgbClr val="FF0000"/>
                </a:solidFill>
              </a:rPr>
              <a:t>ア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077972" y="4545124"/>
            <a:ext cx="638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rgbClr val="FF0000"/>
                </a:solidFill>
              </a:rPr>
              <a:t>イ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36096" y="3789040"/>
            <a:ext cx="34563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u="sng" dirty="0">
                <a:solidFill>
                  <a:srgbClr val="FF0000"/>
                </a:solidFill>
              </a:rPr>
              <a:t>フレミングの左手</a:t>
            </a:r>
            <a:endParaRPr lang="en-US" altLang="ja-JP" sz="2800" u="sng" dirty="0">
              <a:solidFill>
                <a:srgbClr val="FF0000"/>
              </a:solidFill>
            </a:endParaRPr>
          </a:p>
          <a:p>
            <a:r>
              <a:rPr kumimoji="1" lang="ja-JP" altLang="en-US" sz="2800">
                <a:solidFill>
                  <a:srgbClr val="0070C0"/>
                </a:solidFill>
              </a:rPr>
              <a:t>中指→</a:t>
            </a:r>
            <a:r>
              <a:rPr lang="ja-JP" altLang="en-US" sz="2800">
                <a:solidFill>
                  <a:srgbClr val="0070C0"/>
                </a:solidFill>
              </a:rPr>
              <a:t>電流</a:t>
            </a:r>
            <a:endParaRPr kumimoji="1" lang="en-US" altLang="ja-JP" sz="2800" dirty="0">
              <a:solidFill>
                <a:srgbClr val="0070C0"/>
              </a:solidFill>
            </a:endParaRPr>
          </a:p>
          <a:p>
            <a:r>
              <a:rPr lang="ja-JP" altLang="en-US" sz="2800">
                <a:solidFill>
                  <a:srgbClr val="00B050"/>
                </a:solidFill>
              </a:rPr>
              <a:t>人差指→磁界の向き</a:t>
            </a:r>
            <a:endParaRPr lang="en-US" altLang="ja-JP" sz="2800" dirty="0">
              <a:solidFill>
                <a:srgbClr val="00B050"/>
              </a:solidFill>
            </a:endParaRPr>
          </a:p>
          <a:p>
            <a:r>
              <a:rPr lang="ja-JP" altLang="en-US" sz="2800" dirty="0">
                <a:solidFill>
                  <a:srgbClr val="FF0000"/>
                </a:solidFill>
              </a:rPr>
              <a:t>親指</a:t>
            </a:r>
            <a:r>
              <a:rPr kumimoji="1" lang="ja-JP" altLang="en-US" sz="2800" dirty="0">
                <a:solidFill>
                  <a:srgbClr val="FF0000"/>
                </a:solidFill>
              </a:rPr>
              <a:t>→力の向き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754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第５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556792"/>
            <a:ext cx="8028892" cy="2079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コイルの中の磁界の強さや向きを変化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させると、コイルに電流が発生する。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この現象を何といいますか？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1408754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第５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825237" y="3573016"/>
            <a:ext cx="3475676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u="sng" dirty="0">
                <a:solidFill>
                  <a:srgbClr val="FF0000"/>
                </a:solidFill>
              </a:rPr>
              <a:t>答え　電磁誘導</a:t>
            </a:r>
            <a:endParaRPr lang="en-US" altLang="ja-JP" sz="3600" u="sng" dirty="0">
              <a:solidFill>
                <a:srgbClr val="FF0000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556792"/>
            <a:ext cx="8028892" cy="2079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コイルの中の磁界の強さや向きを変化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させると、コイルに電流が発生する。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この現象を何といいますか？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3766509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第５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825237" y="3573016"/>
            <a:ext cx="3475676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u="sng" dirty="0">
                <a:solidFill>
                  <a:srgbClr val="FF0000"/>
                </a:solidFill>
              </a:rPr>
              <a:t>答え　電磁誘導</a:t>
            </a:r>
            <a:endParaRPr lang="en-US" altLang="ja-JP" sz="3600" u="sng" dirty="0">
              <a:solidFill>
                <a:srgbClr val="FF0000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556792"/>
            <a:ext cx="8028892" cy="2079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コイルの中の磁界の強さや向きを変化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させると、コイルに電流が発生する。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この現象を何といいますか？</a:t>
            </a:r>
            <a:endParaRPr lang="en-US" altLang="ja-JP" sz="3600" dirty="0"/>
          </a:p>
        </p:txBody>
      </p:sp>
      <p:sp>
        <p:nvSpPr>
          <p:cNvPr id="23" name="コンテンツ プレースホルダー 2"/>
          <p:cNvSpPr txBox="1">
            <a:spLocks/>
          </p:cNvSpPr>
          <p:nvPr/>
        </p:nvSpPr>
        <p:spPr>
          <a:xfrm>
            <a:off x="791394" y="4797152"/>
            <a:ext cx="8028892" cy="14401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電磁誘導で発生する電流を</a:t>
            </a:r>
            <a:r>
              <a:rPr lang="en-US" altLang="ja-JP" sz="3600" dirty="0"/>
              <a:t>(</a:t>
            </a:r>
            <a:r>
              <a:rPr lang="ja-JP" altLang="en-US" sz="3600" dirty="0">
                <a:solidFill>
                  <a:srgbClr val="FF0000"/>
                </a:solidFill>
              </a:rPr>
              <a:t>　　　　</a:t>
            </a:r>
            <a:r>
              <a:rPr lang="en-US" altLang="ja-JP" sz="3600" dirty="0"/>
              <a:t>)</a:t>
            </a:r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という。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3766509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第５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825237" y="3573016"/>
            <a:ext cx="3475676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u="sng" dirty="0">
                <a:solidFill>
                  <a:srgbClr val="FF0000"/>
                </a:solidFill>
              </a:rPr>
              <a:t>答え　電磁誘導</a:t>
            </a:r>
            <a:endParaRPr lang="en-US" altLang="ja-JP" sz="3600" u="sng" dirty="0">
              <a:solidFill>
                <a:srgbClr val="FF0000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556792"/>
            <a:ext cx="8028892" cy="2079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コイルの中の磁界の強さや向きを変化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させると、コイルに電流が発生する。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この現象を何といいますか？</a:t>
            </a:r>
            <a:endParaRPr lang="en-US" altLang="ja-JP" sz="3600" dirty="0"/>
          </a:p>
        </p:txBody>
      </p:sp>
      <p:sp>
        <p:nvSpPr>
          <p:cNvPr id="23" name="コンテンツ プレースホルダー 2"/>
          <p:cNvSpPr txBox="1">
            <a:spLocks/>
          </p:cNvSpPr>
          <p:nvPr/>
        </p:nvSpPr>
        <p:spPr>
          <a:xfrm>
            <a:off x="791394" y="4797152"/>
            <a:ext cx="8028892" cy="14401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電磁誘導で発生する電流を</a:t>
            </a:r>
            <a:r>
              <a:rPr lang="en-US" altLang="ja-JP" sz="3600" dirty="0"/>
              <a:t>(</a:t>
            </a:r>
            <a:r>
              <a:rPr lang="ja-JP" altLang="en-US" sz="3600" dirty="0">
                <a:solidFill>
                  <a:srgbClr val="FF0000"/>
                </a:solidFill>
              </a:rPr>
              <a:t>誘導電流</a:t>
            </a:r>
            <a:r>
              <a:rPr lang="en-US" altLang="ja-JP" sz="3600" dirty="0"/>
              <a:t>)</a:t>
            </a:r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という。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37665091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第６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556792"/>
            <a:ext cx="8028892" cy="2079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コイルの中で磁石を回転させることで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電磁誘導により電流を発生させる装置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を何といいますか？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512585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第６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317176" y="2924944"/>
            <a:ext cx="3475676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u="sng" dirty="0">
                <a:solidFill>
                  <a:srgbClr val="FF0000"/>
                </a:solidFill>
              </a:rPr>
              <a:t>答え　発電機</a:t>
            </a:r>
            <a:endParaRPr lang="en-US" altLang="ja-JP" sz="3600" u="sng" dirty="0">
              <a:solidFill>
                <a:srgbClr val="FF0000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556792"/>
            <a:ext cx="8028892" cy="2079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コイルの中で磁石を回転させることで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電磁誘導により電流を発生させる装置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を何といいますか？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674969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第６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317176" y="2924944"/>
            <a:ext cx="3475676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u="sng" dirty="0">
                <a:solidFill>
                  <a:srgbClr val="FF0000"/>
                </a:solidFill>
              </a:rPr>
              <a:t>答え　発電機</a:t>
            </a:r>
            <a:endParaRPr lang="en-US" altLang="ja-JP" sz="3600" u="sng" dirty="0">
              <a:solidFill>
                <a:srgbClr val="FF0000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556792"/>
            <a:ext cx="8028892" cy="2079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コイルの中で磁石を回転させることで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電磁誘導により電流を発生させる装置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を何といいますか？</a:t>
            </a:r>
            <a:endParaRPr lang="en-US" altLang="ja-JP" sz="3600" dirty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1115616" y="3790726"/>
            <a:ext cx="6876950" cy="28887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200" dirty="0"/>
              <a:t>発生する電流を大きくするには？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674969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791580" y="1484784"/>
            <a:ext cx="7668852" cy="20608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600" dirty="0"/>
              <a:t>磁界の様子を表す磁力線の向きは、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何極から何極に向かうようにかきま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すか？</a:t>
            </a:r>
            <a:endParaRPr lang="en-US" altLang="ja-JP" sz="3600" dirty="0"/>
          </a:p>
        </p:txBody>
      </p:sp>
      <p:sp>
        <p:nvSpPr>
          <p:cNvPr id="49" name="正方形/長方形 48"/>
          <p:cNvSpPr/>
          <p:nvPr/>
        </p:nvSpPr>
        <p:spPr>
          <a:xfrm>
            <a:off x="7896292" y="3215494"/>
            <a:ext cx="492132" cy="33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786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第６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317176" y="2924944"/>
            <a:ext cx="3475676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u="sng" dirty="0">
                <a:solidFill>
                  <a:srgbClr val="FF0000"/>
                </a:solidFill>
              </a:rPr>
              <a:t>答え　発電機</a:t>
            </a:r>
            <a:endParaRPr lang="en-US" altLang="ja-JP" sz="3600" u="sng" dirty="0">
              <a:solidFill>
                <a:srgbClr val="FF0000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556792"/>
            <a:ext cx="8028892" cy="2079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コイルの中で磁石を回転させることで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電磁誘導により電流を発生させる装置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を何といいますか？</a:t>
            </a:r>
            <a:endParaRPr lang="en-US" altLang="ja-JP" sz="3600" dirty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1115616" y="3790726"/>
            <a:ext cx="6876950" cy="28887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200" dirty="0"/>
              <a:t>発生する電流を大きくするには？</a:t>
            </a:r>
            <a:endParaRPr lang="en-US" altLang="ja-JP" sz="3200" dirty="0"/>
          </a:p>
          <a:p>
            <a:pPr marL="0" indent="0">
              <a:buFont typeface="Wingdings 2"/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・コイルの巻き数を多くする。</a:t>
            </a:r>
            <a:endParaRPr lang="en-US" altLang="ja-JP" sz="3200" dirty="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・磁力の強い磁石にする。</a:t>
            </a:r>
            <a:endParaRPr lang="en-US" altLang="ja-JP" sz="3200" dirty="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・磁石を速く動かす。</a:t>
            </a:r>
            <a:endParaRPr lang="en-US" altLang="ja-JP" sz="3200" dirty="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3200" dirty="0">
                <a:solidFill>
                  <a:srgbClr val="FF0000"/>
                </a:solidFill>
              </a:rPr>
              <a:t>・コイルの中に鉄</a:t>
            </a:r>
            <a:r>
              <a:rPr lang="ja-JP" altLang="en-US" sz="3200" dirty="0" err="1">
                <a:solidFill>
                  <a:srgbClr val="FF0000"/>
                </a:solidFill>
              </a:rPr>
              <a:t>しんを</a:t>
            </a:r>
            <a:r>
              <a:rPr lang="ja-JP" altLang="en-US" sz="3200" dirty="0">
                <a:solidFill>
                  <a:srgbClr val="FF0000"/>
                </a:solidFill>
              </a:rPr>
              <a:t>入れる。</a:t>
            </a:r>
            <a:endParaRPr lang="en-US" altLang="ja-JP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0384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第７問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628800"/>
            <a:ext cx="8122096" cy="39361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sz="4000" dirty="0"/>
              <a:t>タマネギを水につけて、根の成長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する様子を観察した。一番伸びて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いたのは、どの部分ですか？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１．根の根本部分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２．根の中間部分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３．根の先端部分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４．根全体が均一に伸びる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2503768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第７問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628800"/>
            <a:ext cx="8122096" cy="39361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sz="4000" dirty="0"/>
              <a:t>タマネギを水につけて、根の成長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する様子を観察した。一番伸びて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いたのは、どの部分ですか？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１．根の根本部分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２．根の中間部分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３．根の先端部分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４．根全体が均一に伸びる</a:t>
            </a:r>
            <a:endParaRPr lang="en-US" altLang="ja-JP" sz="40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940152" y="5564962"/>
            <a:ext cx="2592288" cy="83981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３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987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628800"/>
            <a:ext cx="8122096" cy="23042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4000"/>
              <a:t>形や性質の特徴のことを形質とい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うが，この</a:t>
            </a:r>
            <a:r>
              <a:rPr lang="ja-JP" altLang="en-US" sz="4000">
                <a:solidFill>
                  <a:srgbClr val="FF0000"/>
                </a:solidFill>
              </a:rPr>
              <a:t>形質</a:t>
            </a:r>
            <a:r>
              <a:rPr lang="ja-JP" altLang="en-US" sz="4000"/>
              <a:t>が子や，それ以降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の世代に伝わることを何というか。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81434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628800"/>
            <a:ext cx="8122096" cy="23042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4000"/>
              <a:t>形や性質の特徴のことを形質とい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うが，この</a:t>
            </a:r>
            <a:r>
              <a:rPr lang="ja-JP" altLang="en-US" sz="4000">
                <a:solidFill>
                  <a:srgbClr val="FF0000"/>
                </a:solidFill>
              </a:rPr>
              <a:t>形質</a:t>
            </a:r>
            <a:r>
              <a:rPr lang="ja-JP" altLang="en-US" sz="4000"/>
              <a:t>が子や，それ以降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の世代に伝わることを何というか。</a:t>
            </a:r>
            <a:endParaRPr lang="en-US" altLang="ja-JP" sz="40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283968" y="4149080"/>
            <a:ext cx="3888432" cy="83981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</a:t>
            </a:r>
            <a:r>
              <a:rPr lang="ja-JP" altLang="en-US" sz="4000" u="sng">
                <a:solidFill>
                  <a:srgbClr val="FF0000"/>
                </a:solidFill>
              </a:rPr>
              <a:t>　遺　　伝</a:t>
            </a:r>
            <a:r>
              <a:rPr lang="ja-JP" altLang="en-US" sz="4000" u="sng" dirty="0">
                <a:solidFill>
                  <a:srgbClr val="FF0000"/>
                </a:solidFill>
              </a:rPr>
              <a:t>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62065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2060848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生物の</a:t>
            </a:r>
            <a:r>
              <a:rPr lang="ja-JP" altLang="en-US" sz="4000" dirty="0">
                <a:solidFill>
                  <a:srgbClr val="FF0000"/>
                </a:solidFill>
              </a:rPr>
              <a:t>形質</a:t>
            </a:r>
            <a:r>
              <a:rPr lang="ja-JP" altLang="en-US" sz="4000" dirty="0"/>
              <a:t>を決める</a:t>
            </a:r>
            <a:r>
              <a:rPr lang="ja-JP" altLang="en-US" sz="4000" dirty="0">
                <a:solidFill>
                  <a:srgbClr val="FF0000"/>
                </a:solidFill>
              </a:rPr>
              <a:t>遺伝子</a:t>
            </a:r>
            <a:r>
              <a:rPr lang="ja-JP" altLang="en-US" sz="4000" dirty="0"/>
              <a:t>があり、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細胞分裂のときに見られる</a:t>
            </a:r>
            <a:r>
              <a:rPr lang="ja-JP" altLang="en-US" sz="4000" dirty="0" err="1"/>
              <a:t>ひも</a:t>
            </a:r>
            <a:r>
              <a:rPr lang="ja-JP" altLang="en-US" sz="4000" dirty="0"/>
              <a:t>状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のものを何といいますか。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59323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2060848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生物の</a:t>
            </a:r>
            <a:r>
              <a:rPr lang="ja-JP" altLang="en-US" sz="4000" dirty="0">
                <a:solidFill>
                  <a:srgbClr val="FF0000"/>
                </a:solidFill>
              </a:rPr>
              <a:t>形質</a:t>
            </a:r>
            <a:r>
              <a:rPr lang="ja-JP" altLang="en-US" sz="4000" dirty="0"/>
              <a:t>を決める</a:t>
            </a:r>
            <a:r>
              <a:rPr lang="ja-JP" altLang="en-US" sz="4000" dirty="0">
                <a:solidFill>
                  <a:srgbClr val="FF0000"/>
                </a:solidFill>
              </a:rPr>
              <a:t>遺伝子</a:t>
            </a:r>
            <a:r>
              <a:rPr lang="ja-JP" altLang="en-US" sz="4000" dirty="0"/>
              <a:t>があり、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細胞分裂のときに見られる</a:t>
            </a:r>
            <a:r>
              <a:rPr lang="ja-JP" altLang="en-US" sz="4000" dirty="0" err="1"/>
              <a:t>ひも</a:t>
            </a:r>
            <a:r>
              <a:rPr lang="ja-JP" altLang="en-US" sz="4000" dirty="0"/>
              <a:t>状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のものを何といいますか。</a:t>
            </a:r>
            <a:endParaRPr lang="en-US" altLang="ja-JP" sz="40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148064" y="4789417"/>
            <a:ext cx="3384376" cy="83981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染色体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92288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第１０問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2060848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>
                <a:solidFill>
                  <a:srgbClr val="FF0000"/>
                </a:solidFill>
              </a:rPr>
              <a:t>受精</a:t>
            </a:r>
            <a:r>
              <a:rPr lang="ja-JP" altLang="en-US" sz="4000" dirty="0"/>
              <a:t>をしない</a:t>
            </a:r>
            <a:r>
              <a:rPr lang="ja-JP" altLang="en-US" sz="4000" dirty="0">
                <a:solidFill>
                  <a:srgbClr val="FF0000"/>
                </a:solidFill>
              </a:rPr>
              <a:t>生殖</a:t>
            </a:r>
            <a:r>
              <a:rPr lang="ja-JP" altLang="en-US" sz="4000" dirty="0"/>
              <a:t>を何と</a:t>
            </a:r>
            <a:r>
              <a:rPr lang="ja-JP" altLang="en-US" sz="4000" dirty="0" err="1"/>
              <a:t>い</a:t>
            </a:r>
            <a:r>
              <a:rPr lang="ja-JP" altLang="en-US" sz="4000" dirty="0"/>
              <a:t>いま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すか？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68313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第１０問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2060848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>
                <a:solidFill>
                  <a:srgbClr val="FF0000"/>
                </a:solidFill>
              </a:rPr>
              <a:t>受精</a:t>
            </a:r>
            <a:r>
              <a:rPr lang="ja-JP" altLang="en-US" sz="4000" dirty="0"/>
              <a:t>をしない</a:t>
            </a:r>
            <a:r>
              <a:rPr lang="ja-JP" altLang="en-US" sz="4000" dirty="0">
                <a:solidFill>
                  <a:srgbClr val="FF0000"/>
                </a:solidFill>
              </a:rPr>
              <a:t>生殖</a:t>
            </a:r>
            <a:r>
              <a:rPr lang="ja-JP" altLang="en-US" sz="4000" dirty="0"/>
              <a:t>を何と</a:t>
            </a:r>
            <a:r>
              <a:rPr lang="ja-JP" altLang="en-US" sz="4000" dirty="0" err="1"/>
              <a:t>い</a:t>
            </a:r>
            <a:r>
              <a:rPr lang="ja-JP" altLang="en-US" sz="4000" dirty="0"/>
              <a:t>いま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すか？</a:t>
            </a:r>
            <a:endParaRPr lang="en-US" altLang="ja-JP" sz="40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283968" y="3861048"/>
            <a:ext cx="4320480" cy="83981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無性生殖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53351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第１０問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2060848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>
                <a:solidFill>
                  <a:srgbClr val="FF0000"/>
                </a:solidFill>
              </a:rPr>
              <a:t>受精</a:t>
            </a:r>
            <a:r>
              <a:rPr lang="ja-JP" altLang="en-US" sz="4000" dirty="0"/>
              <a:t>をしない</a:t>
            </a:r>
            <a:r>
              <a:rPr lang="ja-JP" altLang="en-US" sz="4000" dirty="0">
                <a:solidFill>
                  <a:srgbClr val="FF0000"/>
                </a:solidFill>
              </a:rPr>
              <a:t>生殖</a:t>
            </a:r>
            <a:r>
              <a:rPr lang="ja-JP" altLang="en-US" sz="4000" dirty="0"/>
              <a:t>を何と</a:t>
            </a:r>
            <a:r>
              <a:rPr lang="ja-JP" altLang="en-US" sz="4000" dirty="0" err="1"/>
              <a:t>い</a:t>
            </a:r>
            <a:r>
              <a:rPr lang="ja-JP" altLang="en-US" sz="4000" dirty="0"/>
              <a:t>いま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すか？</a:t>
            </a:r>
            <a:endParaRPr lang="en-US" altLang="ja-JP" sz="40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283968" y="3861048"/>
            <a:ext cx="4320480" cy="83981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無性生殖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683568" y="5166320"/>
            <a:ext cx="8122096" cy="96038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受精</a:t>
            </a:r>
            <a:r>
              <a:rPr lang="ja-JP" altLang="en-US" sz="4000"/>
              <a:t>を行う</a:t>
            </a:r>
            <a:r>
              <a:rPr lang="ja-JP" altLang="en-US" sz="4000">
                <a:solidFill>
                  <a:srgbClr val="FF0000"/>
                </a:solidFill>
              </a:rPr>
              <a:t>生殖</a:t>
            </a:r>
            <a:r>
              <a:rPr lang="ja-JP" altLang="en-US" sz="4000"/>
              <a:t>を</a:t>
            </a:r>
            <a:r>
              <a:rPr lang="ja-JP" altLang="en-US" sz="4000">
                <a:solidFill>
                  <a:srgbClr val="FF0000"/>
                </a:solidFill>
              </a:rPr>
              <a:t>有性生殖</a:t>
            </a:r>
            <a:r>
              <a:rPr lang="ja-JP" altLang="en-US" sz="4000"/>
              <a:t>という。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3200257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791580" y="1484784"/>
            <a:ext cx="7668852" cy="20608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600" dirty="0"/>
              <a:t>磁界の様子を表す磁力線の向きは、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何極から何極に向かうようにかきま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すか？</a:t>
            </a:r>
            <a:endParaRPr lang="en-US" altLang="ja-JP" sz="36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3275856" y="3522529"/>
            <a:ext cx="4968552" cy="81886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Ｎ極⇒Ｓ極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896292" y="3215494"/>
            <a:ext cx="492132" cy="33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4413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植物が行う</a:t>
            </a:r>
            <a:r>
              <a:rPr lang="ja-JP" altLang="en-US" sz="4000" dirty="0">
                <a:solidFill>
                  <a:srgbClr val="FF0000"/>
                </a:solidFill>
              </a:rPr>
              <a:t>無性生殖</a:t>
            </a:r>
            <a:r>
              <a:rPr lang="ja-JP" altLang="en-US" sz="4000" dirty="0"/>
              <a:t>で、体の一部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から新しい個体（子）をつくる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生殖を特に何といいますか。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90880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植物が行う</a:t>
            </a:r>
            <a:r>
              <a:rPr lang="ja-JP" altLang="en-US" sz="4000" dirty="0">
                <a:solidFill>
                  <a:srgbClr val="FF0000"/>
                </a:solidFill>
              </a:rPr>
              <a:t>無性生殖</a:t>
            </a:r>
            <a:r>
              <a:rPr lang="ja-JP" altLang="en-US" sz="4000" dirty="0"/>
              <a:t>で、体の一部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から新しい個体（子）をつくる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生殖を特に何といいますか。</a:t>
            </a:r>
            <a:endParaRPr lang="en-US" altLang="ja-JP" sz="40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355976" y="4077072"/>
            <a:ext cx="4320480" cy="83981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栄養生殖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20350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第１２問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2060848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有性生殖</a:t>
            </a:r>
            <a:r>
              <a:rPr lang="ja-JP" altLang="en-US" sz="4000"/>
              <a:t>で受精するために必要な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細胞を</a:t>
            </a:r>
            <a:r>
              <a:rPr lang="ja-JP" altLang="en-US" sz="4000" dirty="0"/>
              <a:t>何といいますか？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2622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第１２問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211960" y="4789417"/>
            <a:ext cx="4320480" cy="83981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生殖細胞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E93ED3C2-D22B-8899-8D8A-0479905824B5}"/>
              </a:ext>
            </a:extLst>
          </p:cNvPr>
          <p:cNvSpPr txBox="1">
            <a:spLocks/>
          </p:cNvSpPr>
          <p:nvPr/>
        </p:nvSpPr>
        <p:spPr>
          <a:xfrm>
            <a:off x="683568" y="2060848"/>
            <a:ext cx="8122096" cy="24482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有性生殖</a:t>
            </a:r>
            <a:r>
              <a:rPr lang="ja-JP" altLang="en-US" sz="4000"/>
              <a:t>で受精するために必要な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細胞を何といいますか？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9116946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第１３問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2060848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動物の</a:t>
            </a:r>
            <a:r>
              <a:rPr lang="ja-JP" altLang="en-US" sz="4000" dirty="0">
                <a:solidFill>
                  <a:srgbClr val="FF0000"/>
                </a:solidFill>
              </a:rPr>
              <a:t>生殖</a:t>
            </a:r>
            <a:r>
              <a:rPr lang="ja-JP" altLang="en-US" sz="4000">
                <a:solidFill>
                  <a:srgbClr val="FF0000"/>
                </a:solidFill>
              </a:rPr>
              <a:t>細胞</a:t>
            </a:r>
            <a:r>
              <a:rPr lang="ja-JP" altLang="en-US" sz="4000"/>
              <a:t>と種子植物</a:t>
            </a:r>
            <a:r>
              <a:rPr lang="ja-JP" altLang="en-US" sz="4000" dirty="0"/>
              <a:t>の</a:t>
            </a:r>
            <a:r>
              <a:rPr lang="ja-JP" altLang="en-US" sz="4000" dirty="0">
                <a:solidFill>
                  <a:srgbClr val="FF0000"/>
                </a:solidFill>
              </a:rPr>
              <a:t>生殖細胞</a:t>
            </a:r>
            <a:r>
              <a:rPr lang="ja-JP" altLang="en-US" sz="4000" dirty="0"/>
              <a:t>をそれぞれ２つずつ答えなさい。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8119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第１３問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2060848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動物の</a:t>
            </a:r>
            <a:r>
              <a:rPr lang="ja-JP" altLang="en-US" sz="4000" dirty="0">
                <a:solidFill>
                  <a:srgbClr val="FF0000"/>
                </a:solidFill>
              </a:rPr>
              <a:t>生殖</a:t>
            </a:r>
            <a:r>
              <a:rPr lang="ja-JP" altLang="en-US" sz="4000">
                <a:solidFill>
                  <a:srgbClr val="FF0000"/>
                </a:solidFill>
              </a:rPr>
              <a:t>細胞</a:t>
            </a:r>
            <a:r>
              <a:rPr lang="ja-JP" altLang="en-US" sz="4000"/>
              <a:t>と種子植物</a:t>
            </a:r>
            <a:r>
              <a:rPr lang="ja-JP" altLang="en-US" sz="4000" dirty="0"/>
              <a:t>の</a:t>
            </a:r>
            <a:r>
              <a:rPr lang="ja-JP" altLang="en-US" sz="4000" dirty="0">
                <a:solidFill>
                  <a:srgbClr val="FF0000"/>
                </a:solidFill>
              </a:rPr>
              <a:t>生殖細胞</a:t>
            </a:r>
            <a:r>
              <a:rPr lang="ja-JP" altLang="en-US" sz="4000" dirty="0"/>
              <a:t>をそれぞれ２つずつ答えなさい。</a:t>
            </a:r>
            <a:endParaRPr lang="en-US" altLang="ja-JP" sz="40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39552" y="4789417"/>
            <a:ext cx="7992888" cy="1735927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動物　→　卵　と　精子</a:t>
            </a:r>
            <a:endParaRPr lang="en-US" altLang="ja-JP" sz="4000" u="sng" dirty="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　　　種子</a:t>
            </a:r>
            <a:r>
              <a:rPr lang="ja-JP" altLang="en-US" sz="4000" u="sng">
                <a:solidFill>
                  <a:srgbClr val="FF0000"/>
                </a:solidFill>
              </a:rPr>
              <a:t>植物　</a:t>
            </a:r>
            <a:r>
              <a:rPr lang="ja-JP" altLang="en-US" sz="4000" u="sng" dirty="0">
                <a:solidFill>
                  <a:srgbClr val="FF0000"/>
                </a:solidFill>
              </a:rPr>
              <a:t>→卵細胞と精細胞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61598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第１４問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95536" y="1628800"/>
            <a:ext cx="8410128" cy="3528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被子植物では、柱頭に花粉がつくと、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花粉から管が伸びてくる。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この管を何といいますか？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また、この管によって運ばれるのは、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何ですか？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04939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第１４問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95536" y="1628800"/>
            <a:ext cx="8410128" cy="3528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被子植物では、柱頭に花粉がつくと、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花粉から管が伸びてくる。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この管を何といいますか？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また、この管によって運ばれるのは、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何ですか？</a:t>
            </a:r>
            <a:endParaRPr lang="en-US" altLang="ja-JP" sz="40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2915816" y="5657380"/>
            <a:ext cx="5616624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花粉管、精細胞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31146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第１５問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2060848"/>
            <a:ext cx="8122096" cy="72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>
                <a:solidFill>
                  <a:srgbClr val="FF0000"/>
                </a:solidFill>
              </a:rPr>
              <a:t>受粉</a:t>
            </a:r>
            <a:r>
              <a:rPr lang="ja-JP" altLang="en-US" sz="4000" dirty="0"/>
              <a:t>後、</a:t>
            </a:r>
            <a:r>
              <a:rPr lang="ja-JP" altLang="en-US" sz="4000" dirty="0">
                <a:solidFill>
                  <a:srgbClr val="FF0000"/>
                </a:solidFill>
              </a:rPr>
              <a:t>子房</a:t>
            </a:r>
            <a:r>
              <a:rPr lang="ja-JP" altLang="en-US" sz="4000" dirty="0"/>
              <a:t>は</a:t>
            </a:r>
            <a:r>
              <a:rPr lang="ja-JP" altLang="en-US" sz="4000" dirty="0">
                <a:solidFill>
                  <a:srgbClr val="FF0000"/>
                </a:solidFill>
              </a:rPr>
              <a:t>果実</a:t>
            </a:r>
            <a:r>
              <a:rPr lang="ja-JP" altLang="en-US" sz="4000" dirty="0"/>
              <a:t>に</a:t>
            </a:r>
            <a:r>
              <a:rPr lang="ja-JP" altLang="en-US" sz="4000" dirty="0">
                <a:solidFill>
                  <a:srgbClr val="FF0000"/>
                </a:solidFill>
              </a:rPr>
              <a:t>胚珠</a:t>
            </a:r>
            <a:r>
              <a:rPr lang="ja-JP" altLang="en-US" sz="4000" dirty="0"/>
              <a:t>は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683568" y="2060848"/>
            <a:ext cx="8122096" cy="29523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dirty="0">
                <a:solidFill>
                  <a:srgbClr val="FF0000"/>
                </a:solidFill>
              </a:rPr>
              <a:t>　　　　　　　　　　　　　種子</a:t>
            </a:r>
            <a:endParaRPr lang="en-US" altLang="ja-JP" sz="4000" dirty="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になる</a:t>
            </a:r>
            <a:r>
              <a:rPr lang="ja-JP" altLang="en-US" sz="4000"/>
              <a:t>が、細胞分裂を始めた受精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卵は何とよばれますか</a:t>
            </a:r>
            <a:r>
              <a:rPr lang="ja-JP" altLang="en-US" sz="4000" dirty="0"/>
              <a:t>？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10365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第１５問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2060848"/>
            <a:ext cx="8122096" cy="72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>
                <a:solidFill>
                  <a:srgbClr val="FF0000"/>
                </a:solidFill>
              </a:rPr>
              <a:t>受粉</a:t>
            </a:r>
            <a:r>
              <a:rPr lang="ja-JP" altLang="en-US" sz="4000" dirty="0"/>
              <a:t>後、</a:t>
            </a:r>
            <a:r>
              <a:rPr lang="ja-JP" altLang="en-US" sz="4000" dirty="0">
                <a:solidFill>
                  <a:srgbClr val="FF0000"/>
                </a:solidFill>
              </a:rPr>
              <a:t>子房</a:t>
            </a:r>
            <a:r>
              <a:rPr lang="ja-JP" altLang="en-US" sz="4000" dirty="0"/>
              <a:t>は</a:t>
            </a:r>
            <a:r>
              <a:rPr lang="ja-JP" altLang="en-US" sz="4000" dirty="0">
                <a:solidFill>
                  <a:srgbClr val="FF0000"/>
                </a:solidFill>
              </a:rPr>
              <a:t>果実</a:t>
            </a:r>
            <a:r>
              <a:rPr lang="ja-JP" altLang="en-US" sz="4000" dirty="0"/>
              <a:t>に</a:t>
            </a:r>
            <a:r>
              <a:rPr lang="ja-JP" altLang="en-US" sz="4000" dirty="0">
                <a:solidFill>
                  <a:srgbClr val="FF0000"/>
                </a:solidFill>
              </a:rPr>
              <a:t>胚珠</a:t>
            </a:r>
            <a:r>
              <a:rPr lang="ja-JP" altLang="en-US" sz="4000" dirty="0"/>
              <a:t>は</a:t>
            </a:r>
            <a:endParaRPr lang="en-US" altLang="ja-JP" sz="40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364088" y="5012706"/>
            <a:ext cx="2448272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胚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345127BD-70CA-BB0D-1E9D-782D098B7BF7}"/>
              </a:ext>
            </a:extLst>
          </p:cNvPr>
          <p:cNvSpPr txBox="1">
            <a:spLocks/>
          </p:cNvSpPr>
          <p:nvPr/>
        </p:nvSpPr>
        <p:spPr>
          <a:xfrm>
            <a:off x="683568" y="2060848"/>
            <a:ext cx="8122096" cy="29523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dirty="0">
                <a:solidFill>
                  <a:srgbClr val="FF0000"/>
                </a:solidFill>
              </a:rPr>
              <a:t>　　　　　　　　　　　　　種子</a:t>
            </a:r>
            <a:endParaRPr lang="en-US" altLang="ja-JP" sz="4000" dirty="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になる</a:t>
            </a:r>
            <a:r>
              <a:rPr lang="ja-JP" altLang="en-US" sz="4000"/>
              <a:t>が、細胞分裂を始めた受精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卵は何とよばれますか</a:t>
            </a:r>
            <a:r>
              <a:rPr lang="ja-JP" altLang="en-US" sz="4000" dirty="0"/>
              <a:t>？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288334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791580" y="1484784"/>
            <a:ext cx="7668852" cy="20608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600" dirty="0"/>
              <a:t>磁界の様子を表す磁力線の向きは、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何極から何極に向かうようにかきま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すか？</a:t>
            </a:r>
            <a:endParaRPr lang="en-US" altLang="ja-JP" sz="36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3275856" y="3522529"/>
            <a:ext cx="4968552" cy="81886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Ｎ極⇒Ｓ極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20" name="コンテンツ プレースホルダー 2"/>
          <p:cNvSpPr txBox="1">
            <a:spLocks/>
          </p:cNvSpPr>
          <p:nvPr/>
        </p:nvSpPr>
        <p:spPr>
          <a:xfrm>
            <a:off x="683568" y="4684629"/>
            <a:ext cx="7962846" cy="1768708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000" dirty="0"/>
              <a:t>・磁界が強いところほど磁力線を密集させる。</a:t>
            </a:r>
            <a:endParaRPr lang="en-US" altLang="ja-JP" sz="3000" dirty="0"/>
          </a:p>
          <a:p>
            <a:pPr marL="0" indent="0">
              <a:buFont typeface="Wingdings 2"/>
              <a:buNone/>
            </a:pPr>
            <a:r>
              <a:rPr lang="ja-JP" altLang="en-US" sz="3000" dirty="0"/>
              <a:t>・磁界の向きは、その地点に方位磁針を</a:t>
            </a:r>
            <a:r>
              <a:rPr lang="ja-JP" altLang="en-US" sz="3000" dirty="0" err="1"/>
              <a:t>置い</a:t>
            </a:r>
            <a:endParaRPr lang="en-US" altLang="ja-JP" sz="3000" dirty="0"/>
          </a:p>
          <a:p>
            <a:pPr marL="0" indent="0">
              <a:buFont typeface="Wingdings 2"/>
              <a:buNone/>
            </a:pPr>
            <a:r>
              <a:rPr lang="ja-JP" altLang="en-US" sz="3000" dirty="0"/>
              <a:t>　たときに、方位磁針の</a:t>
            </a:r>
            <a:r>
              <a:rPr lang="ja-JP" altLang="en-US" sz="3000"/>
              <a:t>Ｎ極がさす向き。</a:t>
            </a:r>
            <a:endParaRPr lang="en-US" altLang="ja-JP" sz="3000" dirty="0"/>
          </a:p>
        </p:txBody>
      </p:sp>
      <p:sp>
        <p:nvSpPr>
          <p:cNvPr id="49" name="正方形/長方形 48"/>
          <p:cNvSpPr/>
          <p:nvPr/>
        </p:nvSpPr>
        <p:spPr>
          <a:xfrm>
            <a:off x="7896292" y="3215494"/>
            <a:ext cx="492132" cy="33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4413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第１６問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22096" cy="2232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受精卵</a:t>
            </a:r>
            <a:r>
              <a:rPr lang="ja-JP" altLang="en-US" sz="4000"/>
              <a:t>が</a:t>
            </a:r>
            <a:r>
              <a:rPr lang="ja-JP" altLang="en-US" sz="4000">
                <a:solidFill>
                  <a:srgbClr val="FF0000"/>
                </a:solidFill>
              </a:rPr>
              <a:t>細胞分裂</a:t>
            </a:r>
            <a:r>
              <a:rPr lang="ja-JP" altLang="en-US" sz="4000"/>
              <a:t>をくり返して，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成体</a:t>
            </a:r>
            <a:r>
              <a:rPr lang="ja-JP" altLang="en-US" sz="4000"/>
              <a:t>になるまでの過程を何といいますか？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38613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第１６問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22096" cy="2232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受精卵</a:t>
            </a:r>
            <a:r>
              <a:rPr lang="ja-JP" altLang="en-US" sz="4000"/>
              <a:t>が</a:t>
            </a:r>
            <a:r>
              <a:rPr lang="ja-JP" altLang="en-US" sz="4000">
                <a:solidFill>
                  <a:srgbClr val="FF0000"/>
                </a:solidFill>
              </a:rPr>
              <a:t>細胞分裂</a:t>
            </a:r>
            <a:r>
              <a:rPr lang="ja-JP" altLang="en-US" sz="4000"/>
              <a:t>をくり返して，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成体</a:t>
            </a:r>
            <a:r>
              <a:rPr lang="ja-JP" altLang="en-US" sz="4000"/>
              <a:t>になるまでの過程を何といいますか？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4569768" y="4221088"/>
            <a:ext cx="3674640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</a:t>
            </a:r>
            <a:r>
              <a:rPr lang="ja-JP" altLang="en-US" sz="4000" u="sng">
                <a:solidFill>
                  <a:srgbClr val="FF0000"/>
                </a:solidFill>
              </a:rPr>
              <a:t>　発　生</a:t>
            </a:r>
            <a:r>
              <a:rPr lang="ja-JP" altLang="en-US" sz="4000" u="sng" dirty="0">
                <a:solidFill>
                  <a:srgbClr val="FF0000"/>
                </a:solidFill>
              </a:rPr>
              <a:t>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9474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第１７問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22096" cy="158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親から子へ</a:t>
            </a:r>
            <a:r>
              <a:rPr lang="ja-JP" altLang="en-US" sz="4000" dirty="0">
                <a:solidFill>
                  <a:srgbClr val="FF0000"/>
                </a:solidFill>
              </a:rPr>
              <a:t>形質</a:t>
            </a:r>
            <a:r>
              <a:rPr lang="ja-JP" altLang="en-US" sz="4000" dirty="0"/>
              <a:t>が受け継がれることを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755576" y="2204864"/>
            <a:ext cx="8122096" cy="201622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dirty="0"/>
              <a:t>　　</a:t>
            </a:r>
            <a:r>
              <a:rPr lang="ja-JP" altLang="en-US" sz="4000" dirty="0">
                <a:solidFill>
                  <a:srgbClr val="FF0000"/>
                </a:solidFill>
              </a:rPr>
              <a:t>遺伝</a:t>
            </a:r>
            <a:r>
              <a:rPr lang="ja-JP" altLang="en-US" sz="4000" dirty="0"/>
              <a:t>といいますが、遺伝するの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は、親から子へ何が受け継がれるか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らですか？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183603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第１７問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22096" cy="158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親から子へ</a:t>
            </a:r>
            <a:r>
              <a:rPr lang="ja-JP" altLang="en-US" sz="4000" dirty="0">
                <a:solidFill>
                  <a:srgbClr val="FF0000"/>
                </a:solidFill>
              </a:rPr>
              <a:t>形質</a:t>
            </a:r>
            <a:r>
              <a:rPr lang="ja-JP" altLang="en-US" sz="4000" dirty="0"/>
              <a:t>が受け継がれることを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572000" y="5013176"/>
            <a:ext cx="3760936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遺伝子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755576" y="2204864"/>
            <a:ext cx="8122096" cy="201622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dirty="0"/>
              <a:t>　　</a:t>
            </a:r>
            <a:r>
              <a:rPr lang="ja-JP" altLang="en-US" sz="4000" dirty="0">
                <a:solidFill>
                  <a:srgbClr val="FF0000"/>
                </a:solidFill>
              </a:rPr>
              <a:t>遺伝</a:t>
            </a:r>
            <a:r>
              <a:rPr lang="ja-JP" altLang="en-US" sz="4000" dirty="0"/>
              <a:t>といいますが、遺伝するの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は、親から子へ何が受け継がれるか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らですか？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20824326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22096" cy="158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遺伝子の本体</a:t>
            </a:r>
            <a:r>
              <a:rPr lang="ja-JP" altLang="en-US" sz="4000" dirty="0"/>
              <a:t>は何という物質ですか？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65768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22096" cy="158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遺伝子の本体</a:t>
            </a:r>
            <a:r>
              <a:rPr lang="ja-JP" altLang="en-US" sz="4000" dirty="0"/>
              <a:t>は何という物質ですか？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572000" y="3068960"/>
            <a:ext cx="3760936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ＤＮＡ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6490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22096" cy="158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遺伝子の本体</a:t>
            </a:r>
            <a:r>
              <a:rPr lang="ja-JP" altLang="en-US" sz="4000" dirty="0"/>
              <a:t>は何という物質ですか？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572000" y="3068960"/>
            <a:ext cx="3760936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ＤＮＡ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322561" y="4982974"/>
            <a:ext cx="8641927" cy="9322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/>
              <a:t>ＤＮＡは（</a:t>
            </a:r>
            <a:r>
              <a:rPr lang="ja-JP" altLang="en-US" sz="4000">
                <a:solidFill>
                  <a:srgbClr val="FF0000"/>
                </a:solidFill>
              </a:rPr>
              <a:t>　　　　　　　　</a:t>
            </a:r>
            <a:r>
              <a:rPr lang="ja-JP" altLang="en-US" sz="4000"/>
              <a:t>）の略。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3685025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22096" cy="158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遺伝子の本体</a:t>
            </a:r>
            <a:r>
              <a:rPr lang="ja-JP" altLang="en-US" sz="4000" dirty="0"/>
              <a:t>は何という物質ですか？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572000" y="3068960"/>
            <a:ext cx="3760936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ＤＮＡ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322561" y="4982974"/>
            <a:ext cx="8641927" cy="9322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/>
              <a:t>ＤＮＡは（</a:t>
            </a:r>
            <a:r>
              <a:rPr lang="ja-JP" altLang="en-US" sz="4000">
                <a:solidFill>
                  <a:srgbClr val="FF0000"/>
                </a:solidFill>
              </a:rPr>
              <a:t>デオキシリボ核酸</a:t>
            </a:r>
            <a:r>
              <a:rPr lang="ja-JP" altLang="en-US" sz="4000"/>
              <a:t>）の略。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24485845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763960" y="1340768"/>
            <a:ext cx="8122096" cy="2808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/>
              <a:t>有性生殖でなかまを</a:t>
            </a:r>
            <a:r>
              <a:rPr lang="ja-JP" altLang="en-US" sz="4000" dirty="0"/>
              <a:t>増やす場合、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生殖細胞は特別な細胞分裂で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つくられる。この特別な細胞分裂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を何といいますか。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2129970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220072" y="3717032"/>
            <a:ext cx="4120976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減数分裂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763960" y="1340768"/>
            <a:ext cx="8122096" cy="2808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/>
              <a:t>有性生殖でなかまを</a:t>
            </a:r>
            <a:r>
              <a:rPr lang="ja-JP" altLang="en-US" sz="4000" dirty="0"/>
              <a:t>増やす場合、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生殖細胞は特別な細胞分裂で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つくられる。この特別な細胞分裂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を何といいますか。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2016145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637184"/>
            <a:ext cx="8028892" cy="206086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/>
              <a:t>コイルに電流を流したとき、コイルは</a:t>
            </a:r>
            <a:endParaRPr lang="en-US" altLang="ja-JP" sz="3600"/>
          </a:p>
          <a:p>
            <a:pPr marL="0" indent="0">
              <a:buFont typeface="Wingdings 2"/>
              <a:buNone/>
            </a:pPr>
            <a:r>
              <a:rPr lang="ja-JP" altLang="en-US" sz="3600"/>
              <a:t>磁石のようにはたらく。これを何といいますか？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6910673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763960" y="4540336"/>
            <a:ext cx="8122096" cy="2097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減数分裂では</a:t>
            </a:r>
            <a:r>
              <a:rPr lang="ja-JP" altLang="en-US" sz="4000"/>
              <a:t>、染色体は父親と母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親のそれぞれから（</a:t>
            </a:r>
            <a:r>
              <a:rPr lang="ja-JP" altLang="en-US" sz="4000">
                <a:solidFill>
                  <a:srgbClr val="FF0000"/>
                </a:solidFill>
              </a:rPr>
              <a:t>　　　　</a:t>
            </a:r>
            <a:r>
              <a:rPr lang="ja-JP" altLang="en-US" sz="4000"/>
              <a:t>）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/>
              <a:t>受け継ぐ。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148064" y="3715098"/>
            <a:ext cx="4120976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減数分裂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763960" y="1340768"/>
            <a:ext cx="8122096" cy="2808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/>
              <a:t>有性生殖でなかまを</a:t>
            </a:r>
            <a:r>
              <a:rPr lang="ja-JP" altLang="en-US" sz="4000" dirty="0"/>
              <a:t>増やす場合、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生殖細胞は特別な細胞分裂で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つくられる。この特別な細胞分裂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を何といいますか。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3040508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763960" y="4540336"/>
            <a:ext cx="8122096" cy="2097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減数分裂では</a:t>
            </a:r>
            <a:r>
              <a:rPr lang="ja-JP" altLang="en-US" sz="4000"/>
              <a:t>、染色体は父親と母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親のそれぞれから（</a:t>
            </a:r>
            <a:r>
              <a:rPr lang="ja-JP" altLang="en-US" sz="4000">
                <a:solidFill>
                  <a:srgbClr val="FF0000"/>
                </a:solidFill>
              </a:rPr>
              <a:t>半分ずつ</a:t>
            </a:r>
            <a:r>
              <a:rPr lang="ja-JP" altLang="en-US" sz="4000"/>
              <a:t>）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/>
              <a:t>受け継ぐ。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148064" y="3715098"/>
            <a:ext cx="4120976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減数分裂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763960" y="1340768"/>
            <a:ext cx="8122096" cy="2808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/>
              <a:t>有性生殖でなかまを</a:t>
            </a:r>
            <a:r>
              <a:rPr lang="ja-JP" altLang="en-US" sz="4000" dirty="0"/>
              <a:t>増やす場合、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生殖細胞は特別な細胞分裂で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つくられる。この特別な細胞分裂</a:t>
            </a:r>
            <a:endParaRPr lang="en-US" altLang="ja-JP" sz="4000" dirty="0"/>
          </a:p>
          <a:p>
            <a:pPr marL="0" indent="0">
              <a:buFont typeface="Wingdings 2"/>
              <a:buNone/>
            </a:pPr>
            <a:r>
              <a:rPr lang="ja-JP" altLang="en-US" sz="4000" dirty="0"/>
              <a:t>を何といいますか。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2975556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第２０問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減数分裂に対して、普通の体細胞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の細胞分裂は何といいますか。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43592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第２０問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812209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減数分裂に対して、普通の体細胞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の細胞分裂は何といいますか。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3835400" y="4005064"/>
            <a:ext cx="4553024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体細胞分裂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82751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8122096" cy="38164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/>
              <a:t>「</a:t>
            </a:r>
            <a:r>
              <a:rPr lang="ja-JP" altLang="en-US" sz="4000" dirty="0">
                <a:solidFill>
                  <a:srgbClr val="FF0000"/>
                </a:solidFill>
              </a:rPr>
              <a:t>生殖細胞</a:t>
            </a:r>
            <a:r>
              <a:rPr lang="ja-JP" altLang="en-US" sz="4000" dirty="0"/>
              <a:t>をつくる</a:t>
            </a:r>
            <a:r>
              <a:rPr lang="ja-JP" altLang="en-US" sz="4000"/>
              <a:t>とき、親の対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となっている</a:t>
            </a:r>
            <a:r>
              <a:rPr lang="ja-JP" altLang="en-US" sz="4000">
                <a:solidFill>
                  <a:srgbClr val="FF0000"/>
                </a:solidFill>
              </a:rPr>
              <a:t>染色体</a:t>
            </a:r>
            <a:r>
              <a:rPr lang="ja-JP" altLang="en-US" sz="4000"/>
              <a:t>の片方を受け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継ぐものと，もう一方を受け継ぐ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ものが同じ数ずつつくられる。」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この</a:t>
            </a:r>
            <a:r>
              <a:rPr lang="ja-JP" altLang="en-US" sz="4000" dirty="0"/>
              <a:t>法則を何</a:t>
            </a:r>
            <a:r>
              <a:rPr lang="ja-JP" altLang="en-US" sz="4000"/>
              <a:t>といいます</a:t>
            </a:r>
            <a:r>
              <a:rPr lang="ja-JP" altLang="en-US" sz="4000" dirty="0"/>
              <a:t>か。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69427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3840534" y="5517232"/>
            <a:ext cx="4553024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分離の法則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03B524FD-5208-3EAF-CFB7-0A8BA370214F}"/>
              </a:ext>
            </a:extLst>
          </p:cNvPr>
          <p:cNvSpPr txBox="1">
            <a:spLocks/>
          </p:cNvSpPr>
          <p:nvPr/>
        </p:nvSpPr>
        <p:spPr>
          <a:xfrm>
            <a:off x="611560" y="1916832"/>
            <a:ext cx="8122096" cy="381642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/>
              <a:t>「</a:t>
            </a:r>
            <a:r>
              <a:rPr lang="ja-JP" altLang="en-US" sz="4000">
                <a:solidFill>
                  <a:srgbClr val="FF0000"/>
                </a:solidFill>
              </a:rPr>
              <a:t>生殖細胞</a:t>
            </a:r>
            <a:r>
              <a:rPr lang="ja-JP" altLang="en-US" sz="4000"/>
              <a:t>をつくるとき、親の対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となっている</a:t>
            </a:r>
            <a:r>
              <a:rPr lang="ja-JP" altLang="en-US" sz="4000">
                <a:solidFill>
                  <a:srgbClr val="FF0000"/>
                </a:solidFill>
              </a:rPr>
              <a:t>染色体</a:t>
            </a:r>
            <a:r>
              <a:rPr lang="ja-JP" altLang="en-US" sz="4000"/>
              <a:t>の片方を受け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継ぐものと，もう一方を受け継ぐ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ものが同じ数ずつつくられる。」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この法則を何といいますか。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11440726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第２２問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8122096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対立する２つ</a:t>
            </a:r>
            <a:r>
              <a:rPr lang="ja-JP" altLang="en-US" sz="4000" dirty="0"/>
              <a:t>の形質の</a:t>
            </a:r>
            <a:r>
              <a:rPr lang="ja-JP" altLang="en-US" sz="4000" dirty="0">
                <a:solidFill>
                  <a:srgbClr val="FF0000"/>
                </a:solidFill>
              </a:rPr>
              <a:t>遺伝子</a:t>
            </a:r>
            <a:r>
              <a:rPr lang="ja-JP" altLang="en-US" sz="4000" dirty="0"/>
              <a:t>を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/>
              <a:t>持ったとき、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現れる</a:t>
            </a:r>
            <a:r>
              <a:rPr lang="ja-JP" altLang="en-US" sz="4000">
                <a:solidFill>
                  <a:srgbClr val="FF0000"/>
                </a:solidFill>
              </a:rPr>
              <a:t>形質</a:t>
            </a:r>
            <a:r>
              <a:rPr lang="ja-JP" altLang="en-US" sz="4000"/>
              <a:t>を何</a:t>
            </a:r>
            <a:r>
              <a:rPr lang="ja-JP" altLang="en-US" sz="4000" dirty="0"/>
              <a:t>といいますか。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851470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2D27A-9E94-9046-84E6-B1A989C3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303BF7-72C7-04C3-92C1-4682E6FD5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第２２問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D144D4-50EA-A380-FDE1-AFDBB2D448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8122096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対立する２つ</a:t>
            </a:r>
            <a:r>
              <a:rPr lang="ja-JP" altLang="en-US" sz="4000" dirty="0"/>
              <a:t>の形質の</a:t>
            </a:r>
            <a:r>
              <a:rPr lang="ja-JP" altLang="en-US" sz="4000" dirty="0">
                <a:solidFill>
                  <a:srgbClr val="FF0000"/>
                </a:solidFill>
              </a:rPr>
              <a:t>遺伝子</a:t>
            </a:r>
            <a:r>
              <a:rPr lang="ja-JP" altLang="en-US" sz="4000" dirty="0"/>
              <a:t>を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/>
              <a:t>持ったとき、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現れる</a:t>
            </a:r>
            <a:r>
              <a:rPr lang="ja-JP" altLang="en-US" sz="4000">
                <a:solidFill>
                  <a:srgbClr val="FF0000"/>
                </a:solidFill>
              </a:rPr>
              <a:t>形質</a:t>
            </a:r>
            <a:r>
              <a:rPr lang="ja-JP" altLang="en-US" sz="4000"/>
              <a:t>を何</a:t>
            </a:r>
            <a:r>
              <a:rPr lang="ja-JP" altLang="en-US" sz="4000" dirty="0"/>
              <a:t>といいますか。</a:t>
            </a:r>
            <a:endParaRPr lang="en-US" altLang="ja-JP" sz="4000" dirty="0"/>
          </a:p>
        </p:txBody>
      </p:sp>
      <p:sp>
        <p:nvSpPr>
          <p:cNvPr id="5" name="AutoShape 2" descr="「細胞分裂　順番」の画像検索結果">
            <a:hlinkClick r:id="rId2"/>
            <a:extLst>
              <a:ext uri="{FF2B5EF4-FFF2-40B4-BE49-F238E27FC236}">
                <a16:creationId xmlns:a16="http://schemas.microsoft.com/office/drawing/2014/main" id="{D2451092-6DBC-6C2A-F116-F896D95123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69A74ECF-D1AC-959D-5782-5118CC4007CD}"/>
              </a:ext>
            </a:extLst>
          </p:cNvPr>
          <p:cNvSpPr txBox="1">
            <a:spLocks/>
          </p:cNvSpPr>
          <p:nvPr/>
        </p:nvSpPr>
        <p:spPr>
          <a:xfrm>
            <a:off x="4180632" y="4797152"/>
            <a:ext cx="4553024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顕性形質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38556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第２３問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844824"/>
            <a:ext cx="8122096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顕性形質</a:t>
            </a:r>
            <a:r>
              <a:rPr lang="ja-JP" altLang="en-US" sz="4000"/>
              <a:t>の遺伝子を</a:t>
            </a:r>
            <a:r>
              <a:rPr lang="en-US" altLang="ja-JP" sz="4000"/>
              <a:t>A</a:t>
            </a:r>
            <a:r>
              <a:rPr lang="ja-JP" altLang="en-US" sz="4000"/>
              <a:t>，</a:t>
            </a:r>
            <a:r>
              <a:rPr lang="ja-JP" altLang="en-US" sz="4000">
                <a:solidFill>
                  <a:srgbClr val="FF0000"/>
                </a:solidFill>
              </a:rPr>
              <a:t>潜性形質</a:t>
            </a:r>
            <a:r>
              <a:rPr lang="ja-JP" altLang="en-US" sz="4000"/>
              <a:t>の遺伝子を</a:t>
            </a:r>
            <a:r>
              <a:rPr lang="en-US" altLang="ja-JP" sz="4000"/>
              <a:t>a</a:t>
            </a:r>
            <a:r>
              <a:rPr lang="ja-JP" altLang="en-US" sz="4000"/>
              <a:t>としたとき，遺伝子の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組み合わせが</a:t>
            </a:r>
            <a:r>
              <a:rPr lang="en-US" altLang="ja-JP" sz="4000"/>
              <a:t>Aa</a:t>
            </a:r>
            <a:r>
              <a:rPr lang="ja-JP" altLang="en-US" sz="4000"/>
              <a:t>となる個体は，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遺伝子</a:t>
            </a:r>
            <a:r>
              <a:rPr lang="en-US" altLang="ja-JP" sz="4000"/>
              <a:t>A</a:t>
            </a:r>
            <a:r>
              <a:rPr lang="ja-JP" altLang="en-US" sz="4000"/>
              <a:t>の特徴が何％でますか。</a:t>
            </a:r>
            <a:endParaRPr lang="en-US" altLang="ja-JP" sz="400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154591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第２３問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844824"/>
            <a:ext cx="8122096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顕性形質</a:t>
            </a:r>
            <a:r>
              <a:rPr lang="ja-JP" altLang="en-US" sz="4000"/>
              <a:t>の遺伝子を</a:t>
            </a:r>
            <a:r>
              <a:rPr lang="en-US" altLang="ja-JP" sz="4000"/>
              <a:t>A</a:t>
            </a:r>
            <a:r>
              <a:rPr lang="ja-JP" altLang="en-US" sz="4000"/>
              <a:t>，</a:t>
            </a:r>
            <a:r>
              <a:rPr lang="ja-JP" altLang="en-US" sz="4000">
                <a:solidFill>
                  <a:srgbClr val="FF0000"/>
                </a:solidFill>
              </a:rPr>
              <a:t>潜性形質</a:t>
            </a:r>
            <a:r>
              <a:rPr lang="ja-JP" altLang="en-US" sz="4000"/>
              <a:t>の遺伝子を</a:t>
            </a:r>
            <a:r>
              <a:rPr lang="en-US" altLang="ja-JP" sz="4000"/>
              <a:t>a</a:t>
            </a:r>
            <a:r>
              <a:rPr lang="ja-JP" altLang="en-US" sz="4000"/>
              <a:t>としたとき，遺伝子の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組み合わせが</a:t>
            </a:r>
            <a:r>
              <a:rPr lang="en-US" altLang="ja-JP" sz="4000"/>
              <a:t>Aa</a:t>
            </a:r>
            <a:r>
              <a:rPr lang="ja-JP" altLang="en-US" sz="4000"/>
              <a:t>となる個体は，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遺伝子</a:t>
            </a:r>
            <a:r>
              <a:rPr lang="en-US" altLang="ja-JP" sz="4000"/>
              <a:t>A</a:t>
            </a:r>
            <a:r>
              <a:rPr lang="ja-JP" altLang="en-US" sz="4000"/>
              <a:t>の特徴が何％でますか。</a:t>
            </a:r>
            <a:endParaRPr lang="en-US" altLang="ja-JP" sz="400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3923928" y="5229200"/>
            <a:ext cx="4553024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</a:t>
            </a:r>
            <a:r>
              <a:rPr lang="ja-JP" altLang="en-US" sz="4000" u="sng">
                <a:solidFill>
                  <a:srgbClr val="FF0000"/>
                </a:solidFill>
              </a:rPr>
              <a:t>　１００％</a:t>
            </a:r>
            <a:r>
              <a:rPr lang="ja-JP" altLang="en-US" sz="4000" u="sng" dirty="0">
                <a:solidFill>
                  <a:srgbClr val="FF0000"/>
                </a:solidFill>
              </a:rPr>
              <a:t>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009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499992" y="3356992"/>
            <a:ext cx="3672408" cy="96081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電磁石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637184"/>
            <a:ext cx="8028892" cy="206086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/>
              <a:t>コイルに電流を流したとき、コイルは</a:t>
            </a:r>
            <a:endParaRPr lang="en-US" altLang="ja-JP" sz="3600"/>
          </a:p>
          <a:p>
            <a:pPr marL="0" indent="0">
              <a:buFont typeface="Wingdings 2"/>
              <a:buNone/>
            </a:pPr>
            <a:r>
              <a:rPr lang="ja-JP" altLang="en-US" sz="3600"/>
              <a:t>磁石のようにはたらく。これを何といいますか？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332754255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第２４問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844824"/>
            <a:ext cx="8122096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顕性形質</a:t>
            </a:r>
            <a:r>
              <a:rPr lang="ja-JP" altLang="en-US" sz="4000"/>
              <a:t>の丸の遺伝子を</a:t>
            </a:r>
            <a:r>
              <a:rPr lang="en-US" altLang="ja-JP" sz="4000"/>
              <a:t>A</a:t>
            </a:r>
            <a:r>
              <a:rPr lang="ja-JP" altLang="en-US" sz="4000"/>
              <a:t>，</a:t>
            </a:r>
            <a:r>
              <a:rPr lang="ja-JP" altLang="en-US" sz="4000">
                <a:solidFill>
                  <a:srgbClr val="FF0000"/>
                </a:solidFill>
              </a:rPr>
              <a:t>潜性形質</a:t>
            </a:r>
            <a:r>
              <a:rPr lang="ja-JP" altLang="en-US" sz="4000"/>
              <a:t>のしわの遺伝子を</a:t>
            </a:r>
            <a:r>
              <a:rPr lang="en-US" altLang="ja-JP" sz="4000"/>
              <a:t>a</a:t>
            </a:r>
            <a:r>
              <a:rPr lang="ja-JP" altLang="en-US" sz="4000"/>
              <a:t>としたとき，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丸い豆が５０％出てくる親の遺伝子の組み合わせ。</a:t>
            </a:r>
            <a:endParaRPr lang="en-US" altLang="ja-JP" sz="400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253712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</a:t>
            </a:r>
            <a:r>
              <a:rPr lang="ja-JP" altLang="en-US" b="1">
                <a:solidFill>
                  <a:schemeClr val="tx1"/>
                </a:solidFill>
              </a:rPr>
              <a:t>・遺伝の範囲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第２４問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11560" y="1844824"/>
            <a:ext cx="8122096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顕性形質</a:t>
            </a:r>
            <a:r>
              <a:rPr lang="ja-JP" altLang="en-US" sz="4000"/>
              <a:t>の丸の遺伝子を</a:t>
            </a:r>
            <a:r>
              <a:rPr lang="en-US" altLang="ja-JP" sz="4000"/>
              <a:t>A</a:t>
            </a:r>
            <a:r>
              <a:rPr lang="ja-JP" altLang="en-US" sz="4000"/>
              <a:t>，</a:t>
            </a:r>
            <a:r>
              <a:rPr lang="ja-JP" altLang="en-US" sz="4000">
                <a:solidFill>
                  <a:srgbClr val="FF0000"/>
                </a:solidFill>
              </a:rPr>
              <a:t>潜性形質</a:t>
            </a:r>
            <a:r>
              <a:rPr lang="ja-JP" altLang="en-US" sz="4000"/>
              <a:t>のしわの遺伝子を</a:t>
            </a:r>
            <a:r>
              <a:rPr lang="en-US" altLang="ja-JP" sz="4000"/>
              <a:t>a</a:t>
            </a:r>
            <a:r>
              <a:rPr lang="ja-JP" altLang="en-US" sz="4000"/>
              <a:t>としたとき，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丸い豆が５０％出てくる親の遺伝子の組み合わせ。</a:t>
            </a:r>
            <a:endParaRPr lang="en-US" altLang="ja-JP" sz="400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3923928" y="5229200"/>
            <a:ext cx="4553024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</a:t>
            </a:r>
            <a:r>
              <a:rPr lang="ja-JP" altLang="en-US" sz="4000" u="sng">
                <a:solidFill>
                  <a:srgbClr val="FF0000"/>
                </a:solidFill>
              </a:rPr>
              <a:t>　</a:t>
            </a:r>
            <a:r>
              <a:rPr lang="en-US" altLang="ja-JP" sz="4000" u="sng">
                <a:solidFill>
                  <a:srgbClr val="FF0000"/>
                </a:solidFill>
              </a:rPr>
              <a:t>Aa</a:t>
            </a:r>
            <a:r>
              <a:rPr lang="ja-JP" altLang="en-US" sz="4000" u="sng">
                <a:solidFill>
                  <a:srgbClr val="FF0000"/>
                </a:solidFill>
              </a:rPr>
              <a:t>　と　</a:t>
            </a:r>
            <a:r>
              <a:rPr lang="en-US" altLang="ja-JP" sz="4000" u="sng">
                <a:solidFill>
                  <a:srgbClr val="FF0000"/>
                </a:solidFill>
              </a:rPr>
              <a:t>aa</a:t>
            </a:r>
            <a:r>
              <a:rPr lang="ja-JP" altLang="en-US" sz="4000" u="sng" dirty="0">
                <a:solidFill>
                  <a:srgbClr val="FF0000"/>
                </a:solidFill>
              </a:rPr>
              <a:t>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5372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生殖・遺伝編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第２５問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1844824"/>
            <a:ext cx="8280920" cy="30963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200"/>
              <a:t>鳥類の翼と哺乳類の前足のように，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形やはたらきは異なるが，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基本的なつくりが同じで，祖先をたどると，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もとは同じ器官であったと考えられる器官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を何といいますか。</a:t>
            </a:r>
            <a:endParaRPr lang="en-US" altLang="ja-JP" sz="3200"/>
          </a:p>
        </p:txBody>
      </p:sp>
      <p:sp>
        <p:nvSpPr>
          <p:cNvPr id="5" name="AutoShape 2" descr="「細胞分裂　順番」の画像検索結果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217789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67B28-6BBB-CF6E-FAFB-0CFF78A22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F76F5A-C880-CC60-DAA6-8B1D0AF40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生殖・遺伝編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第２５問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E4A713-F70A-58DD-FB08-520D6041AD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3568" y="1844824"/>
            <a:ext cx="8280920" cy="30963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200"/>
              <a:t>鳥類の翼と哺乳類の前足のように，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形やはたらきは異なるが，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基本的なつくりが同じで，祖先をたどると，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もとは同じ器官であったと考えられる器官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を何といいますか。</a:t>
            </a:r>
            <a:endParaRPr lang="en-US" altLang="ja-JP" sz="3200"/>
          </a:p>
        </p:txBody>
      </p:sp>
      <p:sp>
        <p:nvSpPr>
          <p:cNvPr id="5" name="AutoShape 2" descr="「細胞分裂　順番」の画像検索結果">
            <a:hlinkClick r:id="rId2"/>
            <a:extLst>
              <a:ext uri="{FF2B5EF4-FFF2-40B4-BE49-F238E27FC236}">
                <a16:creationId xmlns:a16="http://schemas.microsoft.com/office/drawing/2014/main" id="{E4EF0E5F-AE63-34DF-C3E2-56AE2DE9B7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975" y="-495300"/>
            <a:ext cx="37814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4BDED370-9E33-AA3D-178D-C43355EF37A9}"/>
              </a:ext>
            </a:extLst>
          </p:cNvPr>
          <p:cNvSpPr txBox="1">
            <a:spLocks/>
          </p:cNvSpPr>
          <p:nvPr/>
        </p:nvSpPr>
        <p:spPr>
          <a:xfrm>
            <a:off x="3923928" y="5229200"/>
            <a:ext cx="4553024" cy="8679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相同器官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13019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7584" y="2564904"/>
            <a:ext cx="7772400" cy="1656184"/>
          </a:xfrm>
        </p:spPr>
        <p:txBody>
          <a:bodyPr>
            <a:normAutofit/>
          </a:bodyPr>
          <a:lstStyle/>
          <a:p>
            <a:r>
              <a:rPr kumimoji="1" lang="ja-JP" altLang="en-US" b="1">
                <a:solidFill>
                  <a:srgbClr val="FF0000"/>
                </a:solidFill>
              </a:rPr>
              <a:t>２５問中</a:t>
            </a:r>
            <a:r>
              <a:rPr kumimoji="1" lang="ja-JP" altLang="en-US" b="1" dirty="0">
                <a:solidFill>
                  <a:srgbClr val="FF0000"/>
                </a:solidFill>
              </a:rPr>
              <a:t>何問正解できたかな？</a:t>
            </a:r>
            <a:br>
              <a:rPr kumimoji="1" lang="en-US" altLang="ja-JP" b="1" dirty="0">
                <a:solidFill>
                  <a:srgbClr val="FF0000"/>
                </a:solidFill>
              </a:rPr>
            </a:br>
            <a:r>
              <a:rPr lang="ja-JP" altLang="en-US" b="1">
                <a:solidFill>
                  <a:srgbClr val="FF0000"/>
                </a:solidFill>
              </a:rPr>
              <a:t>１問４点</a:t>
            </a:r>
            <a:r>
              <a:rPr lang="ja-JP" altLang="en-US" b="1" dirty="0">
                <a:solidFill>
                  <a:srgbClr val="FF0000"/>
                </a:solidFill>
              </a:rPr>
              <a:t>で１００点満点！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468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1538046" y="4725144"/>
            <a:ext cx="6480720" cy="1656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/>
              <a:t>コイルに流れる電流に右手の</a:t>
            </a:r>
            <a:r>
              <a:rPr lang="en-US" altLang="ja-JP" sz="2800" dirty="0"/>
              <a:t>4</a:t>
            </a:r>
            <a:r>
              <a:rPr lang="ja-JP" altLang="en-US" sz="2800" dirty="0"/>
              <a:t>本指を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あわせると、親指の方向がコイルの中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の磁界の向きと一致する。</a:t>
            </a:r>
            <a:endParaRPr lang="en-US" altLang="ja-JP" sz="28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499992" y="3356992"/>
            <a:ext cx="3672408" cy="96081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　電磁石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637184"/>
            <a:ext cx="8028892" cy="206086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/>
              <a:t>コイルに電流を流したとき、コイルは</a:t>
            </a:r>
            <a:endParaRPr lang="en-US" altLang="ja-JP" sz="3600"/>
          </a:p>
          <a:p>
            <a:pPr marL="0" indent="0">
              <a:buFont typeface="Wingdings 2"/>
              <a:buNone/>
            </a:pPr>
            <a:r>
              <a:rPr lang="ja-JP" altLang="en-US" sz="3600"/>
              <a:t>磁石のようにはたらく。これを何といいますか？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3327542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第３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637184"/>
            <a:ext cx="8028892" cy="206086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電磁石のまわりの磁界を強くするには、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どのような方法がありますか？１つ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答えなさい。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3378306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電気の世界</a:t>
            </a:r>
            <a:r>
              <a:rPr kumimoji="1" lang="ja-JP" altLang="en-US" b="1" dirty="0">
                <a:solidFill>
                  <a:schemeClr val="tx1"/>
                </a:solidFill>
              </a:rPr>
              <a:t>の範囲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第３</a:t>
            </a:r>
            <a:r>
              <a:rPr lang="ja-JP" altLang="en-US" b="1" dirty="0">
                <a:solidFill>
                  <a:schemeClr val="tx1"/>
                </a:solidFill>
              </a:rPr>
              <a:t>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763960" y="3933056"/>
            <a:ext cx="8028892" cy="232896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>
                <a:solidFill>
                  <a:srgbClr val="FF0000"/>
                </a:solidFill>
              </a:rPr>
              <a:t>　　　コイルに流す電流を強くする。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3600" dirty="0">
                <a:solidFill>
                  <a:srgbClr val="FF0000"/>
                </a:solidFill>
              </a:rPr>
              <a:t>　　　コイルの巻き数を増やす。</a:t>
            </a:r>
            <a:endParaRPr lang="en-US" altLang="ja-JP" sz="4000" dirty="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3600" u="sng" dirty="0">
                <a:solidFill>
                  <a:srgbClr val="FF0000"/>
                </a:solidFill>
              </a:rPr>
              <a:t>答え　コイルの中に鉄</a:t>
            </a:r>
            <a:r>
              <a:rPr lang="ja-JP" altLang="en-US" sz="3600" u="sng" dirty="0" err="1">
                <a:solidFill>
                  <a:srgbClr val="FF0000"/>
                </a:solidFill>
              </a:rPr>
              <a:t>しんを</a:t>
            </a:r>
            <a:r>
              <a:rPr lang="ja-JP" altLang="en-US" sz="3600" u="sng" dirty="0">
                <a:solidFill>
                  <a:srgbClr val="FF0000"/>
                </a:solidFill>
              </a:rPr>
              <a:t>入れる。</a:t>
            </a:r>
            <a:endParaRPr lang="en-US" altLang="ja-JP" sz="3600" u="sng" dirty="0">
              <a:solidFill>
                <a:srgbClr val="FF0000"/>
              </a:solidFill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763960" y="1637184"/>
            <a:ext cx="8028892" cy="206086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 dirty="0"/>
              <a:t>電磁石のまわりの磁界を強くするには、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どのような方法がありますか？１つ</a:t>
            </a:r>
            <a:endParaRPr lang="en-US" altLang="ja-JP" sz="3600" dirty="0"/>
          </a:p>
          <a:p>
            <a:pPr marL="0" indent="0">
              <a:buFont typeface="Wingdings 2"/>
              <a:buNone/>
            </a:pPr>
            <a:r>
              <a:rPr lang="ja-JP" altLang="en-US" sz="3600" dirty="0"/>
              <a:t>答えなさい。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3139152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ジャパネスク">
  <a:themeElements>
    <a:clrScheme name="ジャパネスク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ジャパネスク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ジャパネス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994</TotalTime>
  <Words>2571</Words>
  <Application>Microsoft Office PowerPoint</Application>
  <PresentationFormat>画面に合わせる (4:3)</PresentationFormat>
  <Paragraphs>336</Paragraphs>
  <Slides>64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64</vt:i4>
      </vt:variant>
    </vt:vector>
  </HeadingPairs>
  <TitlesOfParts>
    <vt:vector size="68" baseType="lpstr">
      <vt:lpstr>Franklin Gothic Book</vt:lpstr>
      <vt:lpstr>Perpetua</vt:lpstr>
      <vt:lpstr>Wingdings 2</vt:lpstr>
      <vt:lpstr>ジャパネスク</vt:lpstr>
      <vt:lpstr>3年1学期中間テスト対策問題</vt:lpstr>
      <vt:lpstr>電気の世界の範囲 第１問</vt:lpstr>
      <vt:lpstr>電気の世界の範囲 第１問</vt:lpstr>
      <vt:lpstr>電気の世界の範囲 第１問</vt:lpstr>
      <vt:lpstr>電気の世界の範囲 第２問</vt:lpstr>
      <vt:lpstr>電気の世界の範囲 第２問</vt:lpstr>
      <vt:lpstr>電気の世界の範囲 第２問</vt:lpstr>
      <vt:lpstr>電気の世界の範囲 第３問</vt:lpstr>
      <vt:lpstr>電気の世界の範囲 第３問</vt:lpstr>
      <vt:lpstr>電気の世界の範囲 第４問</vt:lpstr>
      <vt:lpstr>電気の世界の範囲 第４問</vt:lpstr>
      <vt:lpstr>電気の世界の範囲 第４問</vt:lpstr>
      <vt:lpstr>電気の世界の範囲 第５問</vt:lpstr>
      <vt:lpstr>電気の世界の範囲 第５問</vt:lpstr>
      <vt:lpstr>電気の世界の範囲 第５問</vt:lpstr>
      <vt:lpstr>電気の世界の範囲 第５問</vt:lpstr>
      <vt:lpstr>電気の世界の範囲 第６問</vt:lpstr>
      <vt:lpstr>電気の世界の範囲 第６問</vt:lpstr>
      <vt:lpstr>電気の世界の範囲 第６問</vt:lpstr>
      <vt:lpstr>電気の世界の範囲 第６問</vt:lpstr>
      <vt:lpstr>生殖・遺伝の範囲 第７問</vt:lpstr>
      <vt:lpstr>生殖・遺伝の範囲 第７問</vt:lpstr>
      <vt:lpstr>生殖・遺伝の範囲 第８問</vt:lpstr>
      <vt:lpstr>生殖・遺伝の範囲 第８問</vt:lpstr>
      <vt:lpstr>生殖・遺伝の範囲 第９問</vt:lpstr>
      <vt:lpstr>生殖・遺伝の範囲 第９問</vt:lpstr>
      <vt:lpstr>生殖・遺伝の範囲 第１０問</vt:lpstr>
      <vt:lpstr>生殖・遺伝の範囲 第１０問</vt:lpstr>
      <vt:lpstr>生殖・遺伝の範囲 第１０問</vt:lpstr>
      <vt:lpstr>生殖・遺伝の範囲 第１１問</vt:lpstr>
      <vt:lpstr>生殖・遺伝の範囲 第１１問</vt:lpstr>
      <vt:lpstr>生殖・遺伝の範囲 第１２問</vt:lpstr>
      <vt:lpstr>生殖・遺伝の範囲 第１２問</vt:lpstr>
      <vt:lpstr>生殖・遺伝の範囲 第１３問</vt:lpstr>
      <vt:lpstr>生殖・遺伝の範囲 第１３問</vt:lpstr>
      <vt:lpstr>生殖・遺伝の範囲 第１４問</vt:lpstr>
      <vt:lpstr>生殖・遺伝の範囲 第１４問</vt:lpstr>
      <vt:lpstr>生殖・遺伝の範囲 第１５問</vt:lpstr>
      <vt:lpstr>生殖・遺伝の範囲 第１５問</vt:lpstr>
      <vt:lpstr>生殖・遺伝の範囲 第１６問</vt:lpstr>
      <vt:lpstr>生殖・遺伝の範囲 第１６問</vt:lpstr>
      <vt:lpstr>生殖・遺伝の範囲 第１７問</vt:lpstr>
      <vt:lpstr>生殖・遺伝の範囲 第１７問</vt:lpstr>
      <vt:lpstr>生殖・遺伝の範囲 第１８問</vt:lpstr>
      <vt:lpstr>生殖・遺伝の範囲 第１８問</vt:lpstr>
      <vt:lpstr>生殖・遺伝の範囲 第１８問</vt:lpstr>
      <vt:lpstr>生殖・遺伝の範囲 第１８問</vt:lpstr>
      <vt:lpstr>生殖・遺伝の範囲 第１９問</vt:lpstr>
      <vt:lpstr>生殖・遺伝の範囲 第１９問</vt:lpstr>
      <vt:lpstr>生殖・遺伝の範囲 第１９問</vt:lpstr>
      <vt:lpstr>生殖・遺伝の範囲 第１９問</vt:lpstr>
      <vt:lpstr>生殖・遺伝の範囲 第２０問</vt:lpstr>
      <vt:lpstr>生殖・遺伝の範囲 第２０問</vt:lpstr>
      <vt:lpstr>生殖・遺伝の範囲 第２１問</vt:lpstr>
      <vt:lpstr>生殖・遺伝の範囲 第２１問</vt:lpstr>
      <vt:lpstr>生殖・遺伝の範囲 第２２問</vt:lpstr>
      <vt:lpstr>生殖・遺伝の範囲 第２２問</vt:lpstr>
      <vt:lpstr>生殖・遺伝の範囲 第２３問</vt:lpstr>
      <vt:lpstr>生殖・遺伝の範囲 第２３問</vt:lpstr>
      <vt:lpstr>生殖・遺伝の範囲 第２４問</vt:lpstr>
      <vt:lpstr>生殖・遺伝の範囲 第２４問</vt:lpstr>
      <vt:lpstr>生殖・遺伝編 第２５問</vt:lpstr>
      <vt:lpstr>生殖・遺伝編 第２５問</vt:lpstr>
      <vt:lpstr>２５問中何問正解できたかな？ １問４点で１００点満点！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全国学力・学習調査対策</dc:title>
  <dc:creator>FJ-USER</dc:creator>
  <cp:lastModifiedBy>宮崎 哲司 (大浜中)</cp:lastModifiedBy>
  <cp:revision>74</cp:revision>
  <dcterms:created xsi:type="dcterms:W3CDTF">2018-04-08T11:48:27Z</dcterms:created>
  <dcterms:modified xsi:type="dcterms:W3CDTF">2026-05-11T05:23:40Z</dcterms:modified>
</cp:coreProperties>
</file>