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92" r:id="rId3"/>
    <p:sldId id="446" r:id="rId4"/>
    <p:sldId id="447" r:id="rId5"/>
    <p:sldId id="394" r:id="rId6"/>
    <p:sldId id="448" r:id="rId7"/>
    <p:sldId id="449" r:id="rId8"/>
    <p:sldId id="411" r:id="rId9"/>
    <p:sldId id="450" r:id="rId10"/>
    <p:sldId id="451" r:id="rId11"/>
    <p:sldId id="395" r:id="rId12"/>
    <p:sldId id="396" r:id="rId13"/>
    <p:sldId id="397" r:id="rId14"/>
    <p:sldId id="405" r:id="rId15"/>
    <p:sldId id="406" r:id="rId16"/>
    <p:sldId id="441" r:id="rId17"/>
    <p:sldId id="442" r:id="rId18"/>
    <p:sldId id="443" r:id="rId19"/>
    <p:sldId id="444" r:id="rId20"/>
    <p:sldId id="445" r:id="rId21"/>
    <p:sldId id="407" r:id="rId22"/>
    <p:sldId id="408" r:id="rId23"/>
    <p:sldId id="409" r:id="rId24"/>
    <p:sldId id="401" r:id="rId25"/>
    <p:sldId id="402" r:id="rId26"/>
    <p:sldId id="403" r:id="rId27"/>
    <p:sldId id="404" r:id="rId28"/>
    <p:sldId id="412" r:id="rId29"/>
    <p:sldId id="413" r:id="rId30"/>
    <p:sldId id="414" r:id="rId31"/>
    <p:sldId id="415" r:id="rId32"/>
    <p:sldId id="416" r:id="rId33"/>
    <p:sldId id="418" r:id="rId34"/>
    <p:sldId id="460" r:id="rId35"/>
    <p:sldId id="420" r:id="rId36"/>
    <p:sldId id="421" r:id="rId37"/>
    <p:sldId id="422" r:id="rId38"/>
    <p:sldId id="424" r:id="rId39"/>
    <p:sldId id="439" r:id="rId40"/>
    <p:sldId id="440" r:id="rId41"/>
    <p:sldId id="425" r:id="rId42"/>
    <p:sldId id="426" r:id="rId43"/>
    <p:sldId id="427" r:id="rId44"/>
    <p:sldId id="428" r:id="rId45"/>
    <p:sldId id="429" r:id="rId46"/>
    <p:sldId id="430" r:id="rId47"/>
    <p:sldId id="455" r:id="rId48"/>
    <p:sldId id="456" r:id="rId49"/>
    <p:sldId id="457" r:id="rId50"/>
    <p:sldId id="458" r:id="rId51"/>
    <p:sldId id="434" r:id="rId52"/>
    <p:sldId id="435" r:id="rId53"/>
    <p:sldId id="436" r:id="rId54"/>
    <p:sldId id="437" r:id="rId55"/>
    <p:sldId id="438" r:id="rId56"/>
    <p:sldId id="452" r:id="rId57"/>
    <p:sldId id="453" r:id="rId58"/>
    <p:sldId id="454" r:id="rId59"/>
    <p:sldId id="277" r:id="rId6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221" autoAdjust="0"/>
    <p:restoredTop sz="94660"/>
  </p:normalViewPr>
  <p:slideViewPr>
    <p:cSldViewPr>
      <p:cViewPr varScale="1">
        <p:scale>
          <a:sx n="80" d="100"/>
          <a:sy n="80" d="100"/>
        </p:scale>
        <p:origin x="1906" y="58"/>
      </p:cViewPr>
      <p:guideLst>
        <p:guide orient="horz" pos="2160"/>
        <p:guide pos="292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角丸四角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角丸四角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正方形/長方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正方形/長方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角丸四角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2970B-F4AE-49D3-8B23-F411901FF0D1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正方形/長方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角丸四角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452970B-F4AE-49D3-8B23-F411901FF0D1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271E1E5-59AB-43B9-BFDB-CE48ADE84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67544" y="3933056"/>
            <a:ext cx="8208912" cy="1668760"/>
          </a:xfrm>
        </p:spPr>
        <p:txBody>
          <a:bodyPr/>
          <a:lstStyle/>
          <a:p>
            <a:pPr algn="l"/>
            <a:r>
              <a:rPr kumimoji="1" lang="ja-JP" altLang="en-US" dirty="0"/>
              <a:t>基本問題なので、これを頭に入れて</a:t>
            </a:r>
            <a:endParaRPr kumimoji="1" lang="en-US" altLang="ja-JP" dirty="0"/>
          </a:p>
          <a:p>
            <a:pPr algn="l"/>
            <a:r>
              <a:rPr lang="ja-JP" altLang="en-US" dirty="0"/>
              <a:t>問題文をしっかり読めば、ある程度の問題は解ける！</a:t>
            </a:r>
            <a:endParaRPr lang="en-US" altLang="ja-JP" dirty="0"/>
          </a:p>
          <a:p>
            <a:pPr algn="l"/>
            <a:r>
              <a:rPr lang="ja-JP" altLang="en-US" dirty="0"/>
              <a:t>ノートなどに解答を書くとより覚えられます！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/>
              <a:t>２年１学期　期末テスト対策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316844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FCE6A0-1302-3256-DF51-6196649F2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BF793A-0B78-72D3-4269-0F3183C36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植物のつくりとはたらき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第３問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E8568A-E903-2109-8EC2-F374E97BA5D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98376" y="1484784"/>
            <a:ext cx="7772400" cy="2592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植物が気孔から水蒸気を出す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はたらきを何といいますか。</a:t>
            </a:r>
            <a:endParaRPr lang="en-US" altLang="ja-JP" sz="400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9ED765DA-AA75-869C-AA07-998E9E3A4F47}"/>
              </a:ext>
            </a:extLst>
          </p:cNvPr>
          <p:cNvSpPr txBox="1">
            <a:spLocks/>
          </p:cNvSpPr>
          <p:nvPr/>
        </p:nvSpPr>
        <p:spPr>
          <a:xfrm>
            <a:off x="5148064" y="2996952"/>
            <a:ext cx="3672408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蒸　散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BAB8415F-7D8C-6F50-4F85-6F65F175C93B}"/>
              </a:ext>
            </a:extLst>
          </p:cNvPr>
          <p:cNvSpPr txBox="1">
            <a:spLocks/>
          </p:cNvSpPr>
          <p:nvPr/>
        </p:nvSpPr>
        <p:spPr>
          <a:xfrm>
            <a:off x="757238" y="4048100"/>
            <a:ext cx="7772400" cy="226122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/>
              <a:t>蒸散の役割</a:t>
            </a:r>
            <a:r>
              <a:rPr lang="ja-JP" altLang="en-US" sz="4000">
                <a:solidFill>
                  <a:srgbClr val="FF0000"/>
                </a:solidFill>
              </a:rPr>
              <a:t>　①吸水するため</a:t>
            </a:r>
            <a:endParaRPr lang="en-US" altLang="ja-JP" sz="4000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ja-JP" altLang="en-US" sz="4000">
                <a:solidFill>
                  <a:srgbClr val="FF0000"/>
                </a:solidFill>
              </a:rPr>
              <a:t>　　　　　　②体温調節のため</a:t>
            </a:r>
            <a:endParaRPr lang="en-US" altLang="ja-JP" sz="4000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ja-JP" altLang="en-US" sz="4000">
                <a:solidFill>
                  <a:srgbClr val="FF0000"/>
                </a:solidFill>
              </a:rPr>
              <a:t>気孔</a:t>
            </a:r>
            <a:r>
              <a:rPr lang="ja-JP" altLang="en-US" sz="4000"/>
              <a:t>は</a:t>
            </a:r>
            <a:r>
              <a:rPr lang="ja-JP" altLang="en-US" sz="4000">
                <a:solidFill>
                  <a:srgbClr val="FF0000"/>
                </a:solidFill>
              </a:rPr>
              <a:t>葉の裏</a:t>
            </a:r>
            <a:r>
              <a:rPr lang="ja-JP" altLang="en-US" sz="4000"/>
              <a:t>に多く見られる。</a:t>
            </a:r>
            <a:endParaRPr lang="en-US" altLang="ja-JP" sz="4000"/>
          </a:p>
          <a:p>
            <a:pPr marL="0" indent="0">
              <a:buFont typeface="Wingdings 2"/>
              <a:buNone/>
            </a:pPr>
            <a:r>
              <a:rPr lang="ja-JP" altLang="en-US" sz="4000"/>
              <a:t>気孔のまわりの細胞を</a:t>
            </a:r>
            <a:r>
              <a:rPr lang="ja-JP" altLang="en-US" sz="4000">
                <a:solidFill>
                  <a:srgbClr val="FF0000"/>
                </a:solidFill>
              </a:rPr>
              <a:t>孔辺細胞</a:t>
            </a:r>
            <a:endParaRPr lang="en-US" altLang="ja-JP" sz="4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203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第４問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2952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消化液</a:t>
            </a:r>
            <a:r>
              <a:rPr lang="ja-JP" altLang="en-US" sz="4000"/>
              <a:t>にふくまれ，栄養分を分解するのに，直接はたらく物質を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3161012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第４問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2952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消化液</a:t>
            </a:r>
            <a:r>
              <a:rPr lang="ja-JP" altLang="en-US" sz="4000"/>
              <a:t>にふくまれ，栄養分を分解するのに，直接はたらく物質を</a:t>
            </a:r>
            <a:r>
              <a:rPr lang="ja-JP" altLang="en-US" sz="4000">
                <a:solidFill>
                  <a:srgbClr val="FF0000"/>
                </a:solidFill>
              </a:rPr>
              <a:t>消化酵素</a:t>
            </a:r>
            <a:r>
              <a:rPr lang="ja-JP" altLang="en-US" sz="4000"/>
              <a:t>といいますが，だ液にふくまれる消化酵素を何といいますか？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650642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第４問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2952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消化液</a:t>
            </a:r>
            <a:r>
              <a:rPr lang="ja-JP" altLang="en-US" sz="4000"/>
              <a:t>にふくまれ，栄養分を分解するのに，直接はたらく物質を</a:t>
            </a:r>
            <a:r>
              <a:rPr lang="ja-JP" altLang="en-US" sz="4000">
                <a:solidFill>
                  <a:srgbClr val="FF0000"/>
                </a:solidFill>
              </a:rPr>
              <a:t>消化酵素</a:t>
            </a:r>
            <a:r>
              <a:rPr lang="ja-JP" altLang="en-US" sz="4000"/>
              <a:t>といいますが，だ液にふくまれる消化酵素を何といいますか？</a:t>
            </a:r>
            <a:endParaRPr lang="en-US" altLang="ja-JP" sz="400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1115616" y="4509120"/>
            <a:ext cx="7704856" cy="172819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</a:t>
            </a:r>
            <a:r>
              <a:rPr lang="ja-JP" altLang="en-US" sz="4000" u="sng">
                <a:solidFill>
                  <a:srgbClr val="FF0000"/>
                </a:solidFill>
              </a:rPr>
              <a:t>　アミラーゼ</a:t>
            </a:r>
            <a:r>
              <a:rPr lang="ja-JP" altLang="en-US" sz="2400" u="sng">
                <a:solidFill>
                  <a:srgbClr val="FF0000"/>
                </a:solidFill>
              </a:rPr>
              <a:t>（デンプンにはたらく）</a:t>
            </a:r>
            <a:endParaRPr lang="en-US" altLang="ja-JP" sz="2400" u="sng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ja-JP" altLang="en-US" sz="2400">
                <a:solidFill>
                  <a:srgbClr val="FF0000"/>
                </a:solidFill>
              </a:rPr>
              <a:t>（ペプシン→タンパク質）（リパーゼ→脂肪）</a:t>
            </a:r>
            <a:endParaRPr lang="en-US" altLang="ja-JP" sz="2400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ja-JP" altLang="en-US" sz="2400">
                <a:solidFill>
                  <a:srgbClr val="FF0000"/>
                </a:solidFill>
              </a:rPr>
              <a:t>（トリプシン→タンパク質）</a:t>
            </a:r>
            <a:endParaRPr lang="en-US" altLang="ja-JP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0403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第５問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2952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それぞれの栄養分は，分解され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て吸収される直前はなんという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物質になっていますか？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3600"/>
              <a:t>　デンプン　→</a:t>
            </a:r>
            <a:endParaRPr lang="en-US" altLang="ja-JP" sz="3600"/>
          </a:p>
          <a:p>
            <a:pPr marL="0" indent="0">
              <a:buNone/>
            </a:pPr>
            <a:r>
              <a:rPr lang="ja-JP" altLang="en-US" sz="3600"/>
              <a:t>　タンパク質→</a:t>
            </a:r>
            <a:endParaRPr lang="en-US" altLang="ja-JP" sz="3600"/>
          </a:p>
          <a:p>
            <a:pPr marL="0" indent="0">
              <a:buNone/>
            </a:pPr>
            <a:r>
              <a:rPr lang="ja-JP" altLang="en-US" sz="3600"/>
              <a:t>　脂　肪　　→</a:t>
            </a:r>
            <a:endParaRPr lang="en-US" altLang="ja-JP" sz="3600"/>
          </a:p>
          <a:p>
            <a:pPr marL="0" indent="0">
              <a:buNone/>
            </a:pP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658974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第５問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8266112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それぞれの栄養分は，分解され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て吸収される直前はなんという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物質になっていますか？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3600"/>
              <a:t>　デンプン　→　</a:t>
            </a:r>
            <a:r>
              <a:rPr lang="ja-JP" altLang="en-US" sz="3600">
                <a:solidFill>
                  <a:srgbClr val="FF0000"/>
                </a:solidFill>
              </a:rPr>
              <a:t>ブドウ糖</a:t>
            </a:r>
            <a:endParaRPr lang="en-US" altLang="ja-JP" sz="36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3600"/>
              <a:t>　タンパク質→　</a:t>
            </a:r>
            <a:r>
              <a:rPr lang="ja-JP" altLang="en-US" sz="3600">
                <a:solidFill>
                  <a:srgbClr val="FF0000"/>
                </a:solidFill>
              </a:rPr>
              <a:t>アミノ酸</a:t>
            </a:r>
            <a:endParaRPr lang="en-US" altLang="ja-JP" sz="36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3600"/>
              <a:t>　脂　肪　　→　</a:t>
            </a:r>
            <a:r>
              <a:rPr lang="ja-JP" altLang="en-US" sz="3600">
                <a:solidFill>
                  <a:srgbClr val="FF0000"/>
                </a:solidFill>
              </a:rPr>
              <a:t>脂肪酸</a:t>
            </a:r>
            <a:endParaRPr lang="en-US" altLang="ja-JP" sz="36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3600">
                <a:solidFill>
                  <a:srgbClr val="FF0000"/>
                </a:solidFill>
              </a:rPr>
              <a:t>　　　　　　　　モノグリセリド</a:t>
            </a:r>
            <a:endParaRPr lang="en-US" altLang="ja-JP" sz="36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3200">
                <a:solidFill>
                  <a:srgbClr val="FF0000"/>
                </a:solidFill>
              </a:rPr>
              <a:t>　　（吸収されるときに脂肪の粒に戻る）</a:t>
            </a:r>
            <a:endParaRPr lang="en-US" altLang="ja-JP" sz="320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1588885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E738F-4746-38F3-8765-1A7745EA6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EF15B7-B9B0-90DC-16DC-44B83FC8C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第６問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3848FE8-A744-B700-CA32-F632DF8FFDA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8266112" cy="2160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加えて加熱すると，</a:t>
            </a:r>
            <a:r>
              <a:rPr lang="ja-JP" altLang="en-US" sz="4000">
                <a:solidFill>
                  <a:srgbClr val="FF0000"/>
                </a:solidFill>
              </a:rPr>
              <a:t>麦芽糖</a:t>
            </a:r>
            <a:r>
              <a:rPr lang="ja-JP" altLang="en-US" sz="4000"/>
              <a:t>などの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糖に反応して，</a:t>
            </a:r>
            <a:r>
              <a:rPr lang="ja-JP" altLang="en-US" sz="4000">
                <a:solidFill>
                  <a:srgbClr val="FF0000"/>
                </a:solidFill>
              </a:rPr>
              <a:t>赤褐色の沈殿</a:t>
            </a:r>
            <a:r>
              <a:rPr lang="ja-JP" altLang="en-US" sz="4000"/>
              <a:t>を生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じる薬品の名称を答えなさい。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11998473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931257-0B6A-C7F6-7FBB-1DD63A5B5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9A08B5-63A2-0BD4-8248-78DAF8B79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第６問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BE4C19-D585-3ADF-749E-04A3F834597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8266112" cy="2160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加えて加熱すると，</a:t>
            </a:r>
            <a:r>
              <a:rPr lang="ja-JP" altLang="en-US" sz="4000">
                <a:solidFill>
                  <a:srgbClr val="FF0000"/>
                </a:solidFill>
              </a:rPr>
              <a:t>麦芽糖</a:t>
            </a:r>
            <a:r>
              <a:rPr lang="ja-JP" altLang="en-US" sz="4000"/>
              <a:t>などの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糖に反応して，</a:t>
            </a:r>
            <a:r>
              <a:rPr lang="ja-JP" altLang="en-US" sz="4000">
                <a:solidFill>
                  <a:srgbClr val="FF0000"/>
                </a:solidFill>
              </a:rPr>
              <a:t>赤褐色の沈殿</a:t>
            </a:r>
            <a:r>
              <a:rPr lang="ja-JP" altLang="en-US" sz="4000"/>
              <a:t>を生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じる薬品の名称を答えなさい。</a:t>
            </a:r>
            <a:endParaRPr lang="en-US" altLang="ja-JP" sz="400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6025D202-EC9B-8B2E-C1E8-FCA7B8FC979A}"/>
              </a:ext>
            </a:extLst>
          </p:cNvPr>
          <p:cNvSpPr txBox="1">
            <a:spLocks/>
          </p:cNvSpPr>
          <p:nvPr/>
        </p:nvSpPr>
        <p:spPr>
          <a:xfrm>
            <a:off x="4067944" y="3861047"/>
            <a:ext cx="5544616" cy="131898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ベネジクト液</a:t>
            </a:r>
            <a:endParaRPr lang="en-US" altLang="ja-JP" sz="2400" u="sng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965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3E1A2-5E04-4A08-9DAA-EA08BBC46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CB651A-BA6E-A550-E09D-E750CAE8A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第６問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728480-0F5C-3E4F-6280-E365125A4AC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8266112" cy="2160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加えて加熱すると，</a:t>
            </a:r>
            <a:r>
              <a:rPr lang="ja-JP" altLang="en-US" sz="4000">
                <a:solidFill>
                  <a:srgbClr val="FF0000"/>
                </a:solidFill>
              </a:rPr>
              <a:t>麦芽糖</a:t>
            </a:r>
            <a:r>
              <a:rPr lang="ja-JP" altLang="en-US" sz="4000"/>
              <a:t>などの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糖に反応して，</a:t>
            </a:r>
            <a:r>
              <a:rPr lang="ja-JP" altLang="en-US" sz="4000">
                <a:solidFill>
                  <a:srgbClr val="FF0000"/>
                </a:solidFill>
              </a:rPr>
              <a:t>赤褐色の沈殿</a:t>
            </a:r>
            <a:r>
              <a:rPr lang="ja-JP" altLang="en-US" sz="4000"/>
              <a:t>を生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じる薬品の名称を答えなさい。</a:t>
            </a:r>
            <a:endParaRPr lang="en-US" altLang="ja-JP" sz="400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8A6F9E46-CB75-1640-9EBA-5103AE65FB9F}"/>
              </a:ext>
            </a:extLst>
          </p:cNvPr>
          <p:cNvSpPr txBox="1">
            <a:spLocks/>
          </p:cNvSpPr>
          <p:nvPr/>
        </p:nvSpPr>
        <p:spPr>
          <a:xfrm>
            <a:off x="4067944" y="3861047"/>
            <a:ext cx="5544616" cy="131898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ベネジクト液</a:t>
            </a:r>
            <a:endParaRPr lang="en-US" altLang="ja-JP" sz="2400" u="sng">
              <a:solidFill>
                <a:srgbClr val="FF0000"/>
              </a:solidFill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9B683C9A-44AB-A15D-5574-2D034372F31C}"/>
              </a:ext>
            </a:extLst>
          </p:cNvPr>
          <p:cNvSpPr txBox="1">
            <a:spLocks/>
          </p:cNvSpPr>
          <p:nvPr/>
        </p:nvSpPr>
        <p:spPr>
          <a:xfrm>
            <a:off x="683568" y="4653136"/>
            <a:ext cx="8136904" cy="1872208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/>
              <a:t>試験管で液体を加熱するときは，</a:t>
            </a:r>
            <a:endParaRPr lang="en-US" altLang="ja-JP" sz="3600"/>
          </a:p>
          <a:p>
            <a:pPr marL="0" indent="0">
              <a:buFont typeface="Wingdings 2"/>
              <a:buNone/>
            </a:pPr>
            <a:r>
              <a:rPr lang="ja-JP" altLang="en-US" sz="3600"/>
              <a:t>①</a:t>
            </a:r>
            <a:r>
              <a:rPr lang="ja-JP" altLang="en-US" sz="3600">
                <a:solidFill>
                  <a:srgbClr val="FF0000"/>
                </a:solidFill>
              </a:rPr>
              <a:t>沸騰石</a:t>
            </a:r>
            <a:r>
              <a:rPr lang="ja-JP" altLang="en-US" sz="3600"/>
              <a:t>を入れる。②</a:t>
            </a:r>
            <a:r>
              <a:rPr lang="ja-JP" altLang="en-US" sz="3600">
                <a:solidFill>
                  <a:srgbClr val="FF0000"/>
                </a:solidFill>
              </a:rPr>
              <a:t>振りながら</a:t>
            </a:r>
            <a:r>
              <a:rPr lang="ja-JP" altLang="en-US" sz="3600"/>
              <a:t>加熱</a:t>
            </a:r>
            <a:endParaRPr lang="en-US" altLang="ja-JP" sz="3600"/>
          </a:p>
          <a:p>
            <a:pPr marL="0" indent="0">
              <a:buFont typeface="Wingdings 2"/>
              <a:buNone/>
            </a:pPr>
            <a:r>
              <a:rPr lang="ja-JP" altLang="en-US" sz="3600"/>
              <a:t>③試験管の</a:t>
            </a:r>
            <a:r>
              <a:rPr lang="ja-JP" altLang="en-US" sz="3600">
                <a:solidFill>
                  <a:srgbClr val="FF0000"/>
                </a:solidFill>
              </a:rPr>
              <a:t>口を人に向けない。</a:t>
            </a:r>
            <a:endParaRPr lang="en-US" altLang="ja-JP" sz="3600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ja-JP" altLang="en-US" sz="3600"/>
              <a:t>④液の量は試験管の</a:t>
            </a:r>
            <a:r>
              <a:rPr lang="ja-JP" altLang="en-US" sz="3600">
                <a:solidFill>
                  <a:srgbClr val="FF0000"/>
                </a:solidFill>
              </a:rPr>
              <a:t>５分の１～４分の１</a:t>
            </a:r>
            <a:endParaRPr lang="en-US" altLang="ja-JP" sz="2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8577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0EB0AD-DAA6-4CE3-896C-6098DC43C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79AF31-2EA2-5D8E-D274-DAEB2EEE9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第７問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A84BA0C-AFFC-8E3C-B94F-6C73F3C62F4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8266112" cy="2160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だ液でデンプンの分解の実験を行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うときは，溶液を約４０℃の湯で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温めるのは，なぜですか。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2329560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植物のつくりとはたらき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1440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根から吸い上げた水や養分が通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る部分を何といいますか。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1269433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8226C-5011-DA70-84B3-3683FA91B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CAB105-6406-1071-1BF2-811A5BB2B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第７問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AD031F4-EB00-0AF3-18F2-1B1AA37AD6D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8266112" cy="2160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だ液でデンプンの分解の実験を行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うときは，溶液を約４０℃の湯で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温めるのは，なぜですか。</a:t>
            </a:r>
            <a:endParaRPr lang="en-US" altLang="ja-JP" sz="400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83A4EBC1-E10E-9FCC-A0E8-A2EBDCF37974}"/>
              </a:ext>
            </a:extLst>
          </p:cNvPr>
          <p:cNvSpPr txBox="1">
            <a:spLocks/>
          </p:cNvSpPr>
          <p:nvPr/>
        </p:nvSpPr>
        <p:spPr>
          <a:xfrm>
            <a:off x="70930" y="4509120"/>
            <a:ext cx="9145016" cy="1318989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だ液中の消化酵素が</a:t>
            </a:r>
            <a:endParaRPr lang="en-US" altLang="ja-JP" sz="4000" u="sng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ja-JP" altLang="en-US" sz="4000">
                <a:solidFill>
                  <a:srgbClr val="FF0000"/>
                </a:solidFill>
              </a:rPr>
              <a:t>　　　</a:t>
            </a:r>
            <a:r>
              <a:rPr lang="ja-JP" altLang="en-US" sz="4000" u="sng">
                <a:solidFill>
                  <a:srgbClr val="FF0000"/>
                </a:solidFill>
              </a:rPr>
              <a:t>その温度で活発にはたらくから。</a:t>
            </a:r>
            <a:endParaRPr lang="en-US" altLang="ja-JP" sz="2400" u="sng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523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第８問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2952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消化</a:t>
            </a:r>
            <a:r>
              <a:rPr lang="ja-JP" altLang="en-US" sz="4000"/>
              <a:t>された栄養分は，　　で吸収されますが，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1094317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第８問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2952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消化</a:t>
            </a:r>
            <a:r>
              <a:rPr lang="ja-JP" altLang="en-US" sz="4000"/>
              <a:t>された栄養分は，</a:t>
            </a:r>
            <a:r>
              <a:rPr lang="ja-JP" altLang="en-US" sz="4000">
                <a:solidFill>
                  <a:srgbClr val="FF0000"/>
                </a:solidFill>
              </a:rPr>
              <a:t>小腸</a:t>
            </a:r>
            <a:r>
              <a:rPr lang="ja-JP" altLang="en-US" sz="4000"/>
              <a:t>で吸収されますが，小腸の表面には，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吸収の効率をよくするために小さな突起が無数にある。これを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何といいますか？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41194619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第８問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2952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消化</a:t>
            </a:r>
            <a:r>
              <a:rPr lang="ja-JP" altLang="en-US" sz="4000"/>
              <a:t>された栄養分は，</a:t>
            </a:r>
            <a:r>
              <a:rPr lang="ja-JP" altLang="en-US" sz="4000">
                <a:solidFill>
                  <a:srgbClr val="FF0000"/>
                </a:solidFill>
              </a:rPr>
              <a:t>小腸</a:t>
            </a:r>
            <a:r>
              <a:rPr lang="ja-JP" altLang="en-US" sz="4000"/>
              <a:t>で吸収されますが，小腸の表面には，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吸収の効率をよくするために小さな突起が無数にある。これを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何といいますか？</a:t>
            </a:r>
            <a:endParaRPr lang="en-US" altLang="ja-JP" sz="400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067944" y="4797152"/>
            <a:ext cx="4104456" cy="93610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</a:t>
            </a:r>
            <a:r>
              <a:rPr lang="ja-JP" altLang="en-US" sz="4000" u="sng">
                <a:solidFill>
                  <a:srgbClr val="FF0000"/>
                </a:solidFill>
              </a:rPr>
              <a:t>　　柔　毛　</a:t>
            </a:r>
            <a:r>
              <a:rPr lang="ja-JP" altLang="en-US" sz="4000" u="sng" dirty="0">
                <a:solidFill>
                  <a:srgbClr val="FF0000"/>
                </a:solidFill>
              </a:rPr>
              <a:t>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2123728" y="5517232"/>
            <a:ext cx="6264696" cy="936104"/>
          </a:xfrm>
          <a:prstGeom prst="rect">
            <a:avLst/>
          </a:prstGeom>
        </p:spPr>
        <p:txBody>
          <a:bodyPr vert="horz">
            <a:normAutofit fontScale="70000" lnSpcReduction="2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>
                <a:solidFill>
                  <a:srgbClr val="FF0000"/>
                </a:solidFill>
              </a:rPr>
              <a:t>ブドウ糖とアミノ酸は毛細血管に</a:t>
            </a:r>
            <a:endParaRPr lang="en-US" altLang="ja-JP" sz="4000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ja-JP" altLang="en-US" sz="4000">
                <a:solidFill>
                  <a:srgbClr val="FF0000"/>
                </a:solidFill>
              </a:rPr>
              <a:t>脂肪はリンパ管に吸収される。</a:t>
            </a:r>
            <a:r>
              <a:rPr lang="ja-JP" altLang="en-US" sz="4000" u="sng">
                <a:solidFill>
                  <a:srgbClr val="FF0000"/>
                </a:solidFill>
              </a:rPr>
              <a:t>　</a:t>
            </a:r>
            <a:r>
              <a:rPr lang="ja-JP" altLang="en-US" sz="4000" u="sng" dirty="0">
                <a:solidFill>
                  <a:srgbClr val="FF0000"/>
                </a:solidFill>
              </a:rPr>
              <a:t>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5041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第９問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2376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小腸</a:t>
            </a:r>
            <a:r>
              <a:rPr lang="ja-JP" altLang="en-US" sz="4000"/>
              <a:t>で吸収された栄養分は最初，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何というところで，貯えられま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すか？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26563792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第９問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2376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小腸</a:t>
            </a:r>
            <a:r>
              <a:rPr lang="ja-JP" altLang="en-US" sz="4000"/>
              <a:t>で吸収された栄養分は最初，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何というところで，貯えられま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すか？</a:t>
            </a:r>
            <a:endParaRPr lang="en-US" altLang="ja-JP" sz="400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067944" y="2924944"/>
            <a:ext cx="4104456" cy="93610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</a:t>
            </a:r>
            <a:r>
              <a:rPr lang="ja-JP" altLang="en-US" sz="4000" u="sng">
                <a:solidFill>
                  <a:srgbClr val="FF0000"/>
                </a:solidFill>
              </a:rPr>
              <a:t>　　肝　臓　</a:t>
            </a:r>
            <a:r>
              <a:rPr lang="ja-JP" altLang="en-US" sz="4000" u="sng" dirty="0">
                <a:solidFill>
                  <a:srgbClr val="FF0000"/>
                </a:solidFill>
              </a:rPr>
              <a:t>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1906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第９問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2376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小腸</a:t>
            </a:r>
            <a:r>
              <a:rPr lang="ja-JP" altLang="en-US" sz="4000"/>
              <a:t>で吸収された栄養分は最初，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何というところで，貯えられま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すか？</a:t>
            </a:r>
            <a:endParaRPr lang="en-US" altLang="ja-JP" sz="400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067944" y="2924944"/>
            <a:ext cx="4104456" cy="93610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</a:t>
            </a:r>
            <a:r>
              <a:rPr lang="ja-JP" altLang="en-US" sz="4000" u="sng">
                <a:solidFill>
                  <a:srgbClr val="FF0000"/>
                </a:solidFill>
              </a:rPr>
              <a:t>　　肝　臓　</a:t>
            </a:r>
            <a:r>
              <a:rPr lang="ja-JP" altLang="en-US" sz="4000" u="sng" dirty="0">
                <a:solidFill>
                  <a:srgbClr val="FF0000"/>
                </a:solidFill>
              </a:rPr>
              <a:t>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179512" y="3861048"/>
            <a:ext cx="8784976" cy="2592288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>
                <a:solidFill>
                  <a:srgbClr val="FF0000"/>
                </a:solidFill>
              </a:rPr>
              <a:t>肝臓</a:t>
            </a:r>
            <a:r>
              <a:rPr lang="ja-JP" altLang="en-US" sz="4000"/>
              <a:t>のその他のはたらき</a:t>
            </a:r>
            <a:endParaRPr lang="en-US" altLang="ja-JP" sz="4000"/>
          </a:p>
          <a:p>
            <a:pPr marL="0" indent="0">
              <a:buFont typeface="Wingdings 2"/>
              <a:buNone/>
            </a:pPr>
            <a:r>
              <a:rPr lang="ja-JP" altLang="en-US" sz="4000"/>
              <a:t>・有害な物質を無害にする。</a:t>
            </a:r>
            <a:r>
              <a:rPr lang="en-US" altLang="ja-JP" sz="4000"/>
              <a:t>(</a:t>
            </a:r>
            <a:r>
              <a:rPr lang="ja-JP" altLang="en-US" sz="4000"/>
              <a:t>アルコールなど</a:t>
            </a:r>
            <a:r>
              <a:rPr lang="en-US" altLang="ja-JP" sz="4000"/>
              <a:t>)</a:t>
            </a:r>
          </a:p>
          <a:p>
            <a:pPr marL="0" indent="0">
              <a:buFont typeface="Wingdings 2"/>
              <a:buNone/>
            </a:pPr>
            <a:r>
              <a:rPr lang="ja-JP" altLang="en-US" sz="4000"/>
              <a:t>・</a:t>
            </a:r>
            <a:r>
              <a:rPr lang="ja-JP" altLang="en-US" sz="4000">
                <a:solidFill>
                  <a:srgbClr val="FF0000"/>
                </a:solidFill>
              </a:rPr>
              <a:t>アンモニア</a:t>
            </a:r>
            <a:r>
              <a:rPr lang="ja-JP" altLang="en-US" sz="4000"/>
              <a:t>を</a:t>
            </a:r>
            <a:r>
              <a:rPr lang="ja-JP" altLang="en-US" sz="4000">
                <a:solidFill>
                  <a:srgbClr val="FF0000"/>
                </a:solidFill>
              </a:rPr>
              <a:t>　　</a:t>
            </a:r>
            <a:r>
              <a:rPr lang="ja-JP" altLang="en-US" sz="4000"/>
              <a:t>に変える。</a:t>
            </a:r>
            <a:endParaRPr lang="en-US" altLang="ja-JP" sz="4000"/>
          </a:p>
          <a:p>
            <a:pPr marL="0" indent="0">
              <a:buFont typeface="Wingdings 2"/>
              <a:buNone/>
            </a:pPr>
            <a:r>
              <a:rPr lang="ja-JP" altLang="en-US" sz="4000"/>
              <a:t>・消化液の</a:t>
            </a:r>
            <a:r>
              <a:rPr lang="ja-JP" altLang="en-US" sz="4000">
                <a:solidFill>
                  <a:srgbClr val="FF0000"/>
                </a:solidFill>
              </a:rPr>
              <a:t>　　</a:t>
            </a:r>
            <a:r>
              <a:rPr lang="ja-JP" altLang="en-US" sz="4000"/>
              <a:t>を生産する。</a:t>
            </a:r>
            <a:endParaRPr lang="en-US" altLang="ja-JP" sz="4000"/>
          </a:p>
          <a:p>
            <a:pPr marL="0" indent="0">
              <a:buFont typeface="Wingdings 2"/>
              <a:buNone/>
            </a:pPr>
            <a:r>
              <a:rPr lang="ja-JP" altLang="en-US" sz="4000"/>
              <a:t>・必要な栄養分を合成して血液中に送る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4055138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第９問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2376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小腸</a:t>
            </a:r>
            <a:r>
              <a:rPr lang="ja-JP" altLang="en-US" sz="4000"/>
              <a:t>で吸収された栄養分は最初，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何というところで，貯えられま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すか？</a:t>
            </a:r>
            <a:endParaRPr lang="en-US" altLang="ja-JP" sz="400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067944" y="2924944"/>
            <a:ext cx="4104456" cy="93610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 dirty="0">
                <a:solidFill>
                  <a:srgbClr val="FF0000"/>
                </a:solidFill>
              </a:rPr>
              <a:t>答え</a:t>
            </a:r>
            <a:r>
              <a:rPr lang="ja-JP" altLang="en-US" sz="4000" u="sng">
                <a:solidFill>
                  <a:srgbClr val="FF0000"/>
                </a:solidFill>
              </a:rPr>
              <a:t>　　肝　臓　</a:t>
            </a:r>
            <a:r>
              <a:rPr lang="ja-JP" altLang="en-US" sz="4000" u="sng" dirty="0">
                <a:solidFill>
                  <a:srgbClr val="FF0000"/>
                </a:solidFill>
              </a:rPr>
              <a:t>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179512" y="3861048"/>
            <a:ext cx="8784976" cy="2592288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>
                <a:solidFill>
                  <a:srgbClr val="FF0000"/>
                </a:solidFill>
              </a:rPr>
              <a:t>肝臓</a:t>
            </a:r>
            <a:r>
              <a:rPr lang="ja-JP" altLang="en-US" sz="4000"/>
              <a:t>のその他のはたらき</a:t>
            </a:r>
            <a:endParaRPr lang="en-US" altLang="ja-JP" sz="4000"/>
          </a:p>
          <a:p>
            <a:pPr marL="0" indent="0">
              <a:buFont typeface="Wingdings 2"/>
              <a:buNone/>
            </a:pPr>
            <a:r>
              <a:rPr lang="ja-JP" altLang="en-US" sz="4000"/>
              <a:t>・有害な物質を無害にする。</a:t>
            </a:r>
            <a:r>
              <a:rPr lang="en-US" altLang="ja-JP" sz="4000"/>
              <a:t>(</a:t>
            </a:r>
            <a:r>
              <a:rPr lang="ja-JP" altLang="en-US" sz="4000"/>
              <a:t>アルコールなど</a:t>
            </a:r>
            <a:r>
              <a:rPr lang="en-US" altLang="ja-JP" sz="4000"/>
              <a:t>)</a:t>
            </a:r>
          </a:p>
          <a:p>
            <a:pPr marL="0" indent="0">
              <a:buFont typeface="Wingdings 2"/>
              <a:buNone/>
            </a:pPr>
            <a:r>
              <a:rPr lang="ja-JP" altLang="en-US" sz="4000"/>
              <a:t>・</a:t>
            </a:r>
            <a:r>
              <a:rPr lang="ja-JP" altLang="en-US" sz="4000">
                <a:solidFill>
                  <a:srgbClr val="FF0000"/>
                </a:solidFill>
              </a:rPr>
              <a:t>アンモニア</a:t>
            </a:r>
            <a:r>
              <a:rPr lang="ja-JP" altLang="en-US" sz="4000"/>
              <a:t>を</a:t>
            </a:r>
            <a:r>
              <a:rPr lang="ja-JP" altLang="en-US" sz="4000">
                <a:solidFill>
                  <a:srgbClr val="FF0000"/>
                </a:solidFill>
              </a:rPr>
              <a:t>尿素</a:t>
            </a:r>
            <a:r>
              <a:rPr lang="ja-JP" altLang="en-US" sz="4000"/>
              <a:t>に変える。</a:t>
            </a:r>
            <a:endParaRPr lang="en-US" altLang="ja-JP" sz="4000"/>
          </a:p>
          <a:p>
            <a:pPr marL="0" indent="0">
              <a:buFont typeface="Wingdings 2"/>
              <a:buNone/>
            </a:pPr>
            <a:r>
              <a:rPr lang="ja-JP" altLang="en-US" sz="4000"/>
              <a:t>・消化液の</a:t>
            </a:r>
            <a:r>
              <a:rPr lang="ja-JP" altLang="en-US" sz="4000">
                <a:solidFill>
                  <a:srgbClr val="FF0000"/>
                </a:solidFill>
              </a:rPr>
              <a:t>胆汁</a:t>
            </a:r>
            <a:r>
              <a:rPr lang="ja-JP" altLang="en-US" sz="4000"/>
              <a:t>を生産する。</a:t>
            </a:r>
            <a:endParaRPr lang="en-US" altLang="ja-JP" sz="4000"/>
          </a:p>
          <a:p>
            <a:pPr marL="0" indent="0">
              <a:buFont typeface="Wingdings 2"/>
              <a:buNone/>
            </a:pPr>
            <a:r>
              <a:rPr lang="ja-JP" altLang="en-US" sz="4000"/>
              <a:t>・必要な栄養分を合成して血液中に送る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14538223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第１０問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2376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気管は枝分かれして気管支とな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り，その先は袋状の　　になっているが，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29012877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第１０問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2376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気管は枝分かれして気管支とな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り，その先は袋状の</a:t>
            </a:r>
            <a:r>
              <a:rPr lang="ja-JP" altLang="en-US" sz="4000">
                <a:solidFill>
                  <a:srgbClr val="FF0000"/>
                </a:solidFill>
              </a:rPr>
              <a:t>肺胞</a:t>
            </a:r>
            <a:r>
              <a:rPr lang="ja-JP" altLang="en-US" sz="4000"/>
              <a:t>になっているが，これは呼吸をするときに，どのように役立っていますか？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318295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EBA6E-129A-5D40-A978-45E2C95BA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DCCF43-B27B-7A50-C385-B9FEFFA0F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植物のつくりとはたらき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698556-6935-8829-1417-D2486E966A1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1440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根から吸い上げた水や養分が通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る部分を何といいますか。</a:t>
            </a:r>
            <a:endParaRPr lang="en-US" altLang="ja-JP" sz="400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A6468E81-C05A-4D6A-43EB-D916490C9C6C}"/>
              </a:ext>
            </a:extLst>
          </p:cNvPr>
          <p:cNvSpPr txBox="1">
            <a:spLocks/>
          </p:cNvSpPr>
          <p:nvPr/>
        </p:nvSpPr>
        <p:spPr>
          <a:xfrm>
            <a:off x="4427984" y="3068961"/>
            <a:ext cx="4176464" cy="93610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　道　管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8105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第１０問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2376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気管は枝分かれして気管支とな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り，その先は袋状の</a:t>
            </a:r>
            <a:r>
              <a:rPr lang="ja-JP" altLang="en-US" sz="4000">
                <a:solidFill>
                  <a:srgbClr val="FF0000"/>
                </a:solidFill>
              </a:rPr>
              <a:t>肺胞</a:t>
            </a:r>
            <a:r>
              <a:rPr lang="ja-JP" altLang="en-US" sz="4000"/>
              <a:t>になっているが，これは呼吸をするときに，どのように役立っていますか？</a:t>
            </a:r>
            <a:endParaRPr lang="en-US" altLang="ja-JP" sz="400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683568" y="5013176"/>
            <a:ext cx="8136904" cy="936104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ガス交換する表面積が大きくなる　</a:t>
            </a:r>
            <a:r>
              <a:rPr lang="ja-JP" altLang="en-US" sz="4000" u="sng" dirty="0">
                <a:solidFill>
                  <a:srgbClr val="FF0000"/>
                </a:solidFill>
              </a:rPr>
              <a:t>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2774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第１１問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2376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酸素を多くふくむ血液，二酸化炭素を多くふくむ血液をそれぞれ何といいますか？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31688794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第１１問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2376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酸素を多くふくむ血液，二酸化炭素を多くふくむ血液をそれぞれ何といいますか？</a:t>
            </a:r>
            <a:endParaRPr lang="en-US" altLang="ja-JP" sz="400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683568" y="3573016"/>
            <a:ext cx="8136904" cy="172819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>
                <a:solidFill>
                  <a:srgbClr val="FF0000"/>
                </a:solidFill>
              </a:rPr>
              <a:t>　　　酸素多い→動脈血</a:t>
            </a:r>
            <a:endParaRPr lang="en-US" altLang="ja-JP" sz="4000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二酸化炭素多い→静脈血　</a:t>
            </a:r>
            <a:r>
              <a:rPr lang="ja-JP" altLang="en-US" sz="4000" u="sng" dirty="0">
                <a:solidFill>
                  <a:srgbClr val="FF0000"/>
                </a:solidFill>
              </a:rPr>
              <a:t>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0973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第１２問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83568" y="1484784"/>
            <a:ext cx="7772400" cy="2880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肺胞</a:t>
            </a:r>
            <a:r>
              <a:rPr lang="ja-JP" altLang="en-US" sz="4000"/>
              <a:t>で血液から回収されている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物質は何ですか。また，血液に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わたされている気体は何ですか。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32966075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12DE0-605E-6AD4-B551-D25B1862D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49F2DB-0FE5-FC59-F665-81760D52F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第１２問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F25528-6C6D-99D9-54C0-7B6076323C5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83568" y="1484784"/>
            <a:ext cx="7772400" cy="2880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肺胞</a:t>
            </a:r>
            <a:r>
              <a:rPr lang="ja-JP" altLang="en-US" sz="4000"/>
              <a:t>で血液から回収されている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物質は何ですか。また，血液に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わたされている気体は何ですか。</a:t>
            </a:r>
            <a:endParaRPr lang="en-US" altLang="ja-JP" sz="400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9BFC1EA0-BD10-23E7-0873-BC1B3406C74C}"/>
              </a:ext>
            </a:extLst>
          </p:cNvPr>
          <p:cNvSpPr txBox="1">
            <a:spLocks/>
          </p:cNvSpPr>
          <p:nvPr/>
        </p:nvSpPr>
        <p:spPr>
          <a:xfrm>
            <a:off x="1331640" y="4284315"/>
            <a:ext cx="8136904" cy="151216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回収→二酸化炭素</a:t>
            </a:r>
            <a:endParaRPr lang="en-US" altLang="ja-JP" sz="4000" u="sng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ja-JP" altLang="en-US" sz="4000">
                <a:solidFill>
                  <a:srgbClr val="FF0000"/>
                </a:solidFill>
              </a:rPr>
              <a:t>　　　</a:t>
            </a:r>
            <a:r>
              <a:rPr lang="ja-JP" altLang="en-US" sz="4000" u="sng">
                <a:solidFill>
                  <a:srgbClr val="FF0000"/>
                </a:solidFill>
              </a:rPr>
              <a:t>わたす→酸素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081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第１３問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1440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酸素をはこぶはたらきをしている血液の成分は何ですか？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20425218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第１３問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1440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酸素をはこぶはたらきをしている血液の成分は何ですか？</a:t>
            </a:r>
            <a:endParaRPr lang="en-US" altLang="ja-JP" sz="400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585864" y="2780928"/>
            <a:ext cx="3469450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赤血球　</a:t>
            </a:r>
            <a:r>
              <a:rPr lang="ja-JP" altLang="en-US" sz="4000" u="sng" dirty="0">
                <a:solidFill>
                  <a:srgbClr val="FF0000"/>
                </a:solidFill>
              </a:rPr>
              <a:t>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1058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第１３問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1440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酸素をはこぶはたらきをしている血液の成分は何ですか？</a:t>
            </a:r>
            <a:endParaRPr lang="en-US" altLang="ja-JP" sz="400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585864" y="2780928"/>
            <a:ext cx="3469450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赤血球　</a:t>
            </a:r>
            <a:r>
              <a:rPr lang="ja-JP" altLang="en-US" sz="4000" u="sng" dirty="0">
                <a:solidFill>
                  <a:srgbClr val="FF0000"/>
                </a:solidFill>
              </a:rPr>
              <a:t>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910008" y="3786009"/>
            <a:ext cx="7838456" cy="245130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>
                <a:solidFill>
                  <a:srgbClr val="FF0000"/>
                </a:solidFill>
              </a:rPr>
              <a:t>細菌などの異物を分解→白血球</a:t>
            </a:r>
            <a:endParaRPr lang="en-US" altLang="ja-JP" sz="4000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ja-JP" altLang="en-US" sz="4000">
                <a:solidFill>
                  <a:srgbClr val="FF0000"/>
                </a:solidFill>
              </a:rPr>
              <a:t>出血した血液を固める→血小板</a:t>
            </a:r>
            <a:endParaRPr lang="en-US" altLang="ja-JP" sz="4000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ja-JP" altLang="en-US" sz="3600">
                <a:solidFill>
                  <a:srgbClr val="FF0000"/>
                </a:solidFill>
              </a:rPr>
              <a:t>養分や不要なものを運ぶ→血しょう</a:t>
            </a:r>
            <a:r>
              <a:rPr lang="ja-JP" altLang="en-US" sz="4000" u="sng">
                <a:solidFill>
                  <a:srgbClr val="FF0000"/>
                </a:solidFill>
              </a:rPr>
              <a:t>　</a:t>
            </a:r>
            <a:r>
              <a:rPr lang="ja-JP" altLang="en-US" sz="4000" u="sng" dirty="0">
                <a:solidFill>
                  <a:srgbClr val="FF0000"/>
                </a:solidFill>
              </a:rPr>
              <a:t>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381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第１４問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2880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赤血球にふくまれている赤色の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成分を</a:t>
            </a:r>
            <a:r>
              <a:rPr lang="ja-JP" altLang="en-US" sz="4000">
                <a:solidFill>
                  <a:srgbClr val="FF0000"/>
                </a:solidFill>
              </a:rPr>
              <a:t>ヘモグロビン</a:t>
            </a:r>
            <a:r>
              <a:rPr lang="ja-JP" altLang="en-US" sz="4000"/>
              <a:t>といいます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が，このヘモグロビンは酸素の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濃いところでは，どのような性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質を示しますか。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12469173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19516-47E6-9AE0-06E4-76475D1DC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B3E403-535D-2455-675D-F71D85CA5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第１４問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0202673-983C-6BEE-4E18-7933DBB9F30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2880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赤血球にふくまれている赤色の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成分を</a:t>
            </a:r>
            <a:r>
              <a:rPr lang="ja-JP" altLang="en-US" sz="4000">
                <a:solidFill>
                  <a:srgbClr val="FF0000"/>
                </a:solidFill>
              </a:rPr>
              <a:t>ヘモグロビン</a:t>
            </a:r>
            <a:r>
              <a:rPr lang="ja-JP" altLang="en-US" sz="4000"/>
              <a:t>といいます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が，このヘモグロビンは酸素の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濃いところでは，どのような性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質を示しますか。</a:t>
            </a:r>
            <a:endParaRPr lang="en-US" altLang="ja-JP" sz="400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B1404778-C603-8DBD-8B8D-9654464C7EF5}"/>
              </a:ext>
            </a:extLst>
          </p:cNvPr>
          <p:cNvSpPr txBox="1">
            <a:spLocks/>
          </p:cNvSpPr>
          <p:nvPr/>
        </p:nvSpPr>
        <p:spPr>
          <a:xfrm>
            <a:off x="3203848" y="5013176"/>
            <a:ext cx="5472608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酸素と結びつく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80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62FA2-C23D-3892-6EB6-6E2A9F892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66BFE5-D96A-3510-2D30-C02729AB6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植物のつくりとはたらき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3958340-2C41-F1EB-90A8-430247AA475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1440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根から吸い上げた水や養分が通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る部分を何といいますか。</a:t>
            </a:r>
            <a:endParaRPr lang="en-US" altLang="ja-JP" sz="400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C6C670E4-6E8A-33B2-0492-EECE996EE3E4}"/>
              </a:ext>
            </a:extLst>
          </p:cNvPr>
          <p:cNvSpPr txBox="1">
            <a:spLocks/>
          </p:cNvSpPr>
          <p:nvPr/>
        </p:nvSpPr>
        <p:spPr>
          <a:xfrm>
            <a:off x="4427984" y="3068961"/>
            <a:ext cx="4176464" cy="93610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　道　管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09150D8B-7948-084C-8D10-1A2C534AE8EF}"/>
              </a:ext>
            </a:extLst>
          </p:cNvPr>
          <p:cNvSpPr txBox="1">
            <a:spLocks/>
          </p:cNvSpPr>
          <p:nvPr/>
        </p:nvSpPr>
        <p:spPr>
          <a:xfrm>
            <a:off x="698376" y="4221090"/>
            <a:ext cx="7772400" cy="216023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/>
              <a:t>葉でつくった栄養分は</a:t>
            </a:r>
            <a:r>
              <a:rPr lang="ja-JP" altLang="en-US" sz="3600">
                <a:solidFill>
                  <a:srgbClr val="FF0000"/>
                </a:solidFill>
              </a:rPr>
              <a:t>師管</a:t>
            </a:r>
            <a:r>
              <a:rPr lang="ja-JP" altLang="en-US" sz="3600"/>
              <a:t>で運ぶ。</a:t>
            </a:r>
            <a:endParaRPr lang="en-US" altLang="ja-JP" sz="3600"/>
          </a:p>
          <a:p>
            <a:pPr marL="0" indent="0">
              <a:buFont typeface="Wingdings 2"/>
              <a:buNone/>
            </a:pPr>
            <a:r>
              <a:rPr lang="ja-JP" altLang="en-US" sz="3600"/>
              <a:t>道管は</a:t>
            </a:r>
            <a:r>
              <a:rPr lang="ja-JP" altLang="en-US" sz="3600">
                <a:solidFill>
                  <a:srgbClr val="FF0000"/>
                </a:solidFill>
              </a:rPr>
              <a:t>内側</a:t>
            </a:r>
            <a:r>
              <a:rPr lang="ja-JP" altLang="en-US" sz="3600"/>
              <a:t>，師管は</a:t>
            </a:r>
            <a:r>
              <a:rPr lang="ja-JP" altLang="en-US" sz="3600">
                <a:solidFill>
                  <a:srgbClr val="FF0000"/>
                </a:solidFill>
              </a:rPr>
              <a:t>外側</a:t>
            </a:r>
            <a:endParaRPr lang="en-US" altLang="ja-JP" sz="3600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ja-JP" altLang="en-US" sz="3600">
                <a:solidFill>
                  <a:srgbClr val="FF0000"/>
                </a:solidFill>
              </a:rPr>
              <a:t>葉脈</a:t>
            </a:r>
            <a:r>
              <a:rPr lang="ja-JP" altLang="en-US" sz="3600"/>
              <a:t>では，道管が</a:t>
            </a:r>
            <a:r>
              <a:rPr lang="ja-JP" altLang="en-US" sz="3600">
                <a:solidFill>
                  <a:srgbClr val="FF0000"/>
                </a:solidFill>
              </a:rPr>
              <a:t>上側</a:t>
            </a:r>
            <a:r>
              <a:rPr lang="ja-JP" altLang="en-US" sz="3600"/>
              <a:t>，師管が</a:t>
            </a:r>
            <a:r>
              <a:rPr lang="ja-JP" altLang="en-US" sz="3600">
                <a:solidFill>
                  <a:srgbClr val="FF0000"/>
                </a:solidFill>
              </a:rPr>
              <a:t>下側</a:t>
            </a:r>
            <a:endParaRPr lang="en-US" altLang="ja-JP" sz="3600"/>
          </a:p>
        </p:txBody>
      </p:sp>
    </p:spTree>
    <p:extLst>
      <p:ext uri="{BB962C8B-B14F-4D97-AF65-F5344CB8AC3E}">
        <p14:creationId xmlns:p14="http://schemas.microsoft.com/office/powerpoint/2010/main" val="206587875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7D6A8-8AE4-59E0-C4A5-EB445D3D6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FA42E1-53D9-3381-BD1F-796AC7523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第１４問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5373D59-1FAF-8D5F-2740-CDC2F7DF0C6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2880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赤血球にふくまれている赤色の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成分を</a:t>
            </a:r>
            <a:r>
              <a:rPr lang="ja-JP" altLang="en-US" sz="4000">
                <a:solidFill>
                  <a:srgbClr val="FF0000"/>
                </a:solidFill>
              </a:rPr>
              <a:t>ヘモグロビン</a:t>
            </a:r>
            <a:r>
              <a:rPr lang="ja-JP" altLang="en-US" sz="4000"/>
              <a:t>といいます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が，このヘモグロビンは酸素の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濃いところでは，どのような性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質を示しますか。</a:t>
            </a:r>
            <a:endParaRPr lang="en-US" altLang="ja-JP" sz="400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27B144ED-F516-3BBC-8E25-7F4388EDA31B}"/>
              </a:ext>
            </a:extLst>
          </p:cNvPr>
          <p:cNvSpPr txBox="1">
            <a:spLocks/>
          </p:cNvSpPr>
          <p:nvPr/>
        </p:nvSpPr>
        <p:spPr>
          <a:xfrm>
            <a:off x="3203848" y="5013176"/>
            <a:ext cx="5472608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酸素と結びつく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630D653D-3C48-3762-3005-28B8A1851CBD}"/>
              </a:ext>
            </a:extLst>
          </p:cNvPr>
          <p:cNvSpPr txBox="1">
            <a:spLocks/>
          </p:cNvSpPr>
          <p:nvPr/>
        </p:nvSpPr>
        <p:spPr>
          <a:xfrm>
            <a:off x="755576" y="5877272"/>
            <a:ext cx="8064896" cy="720080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/>
              <a:t>酸素のうすいところでは，酸素をはなす。</a:t>
            </a:r>
            <a:r>
              <a:rPr lang="ja-JP" altLang="en-US" sz="3600" u="sng"/>
              <a:t>　　</a:t>
            </a:r>
            <a:endParaRPr lang="en-US" altLang="ja-JP" sz="3600" u="sng" dirty="0"/>
          </a:p>
        </p:txBody>
      </p:sp>
    </p:spTree>
    <p:extLst>
      <p:ext uri="{BB962C8B-B14F-4D97-AF65-F5344CB8AC3E}">
        <p14:creationId xmlns:p14="http://schemas.microsoft.com/office/powerpoint/2010/main" val="5312746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第１５問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2880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毛細血管</a:t>
            </a:r>
            <a:r>
              <a:rPr lang="ja-JP" altLang="en-US" sz="4000"/>
              <a:t>の壁のすき間から</a:t>
            </a:r>
            <a:r>
              <a:rPr lang="ja-JP" altLang="en-US" sz="4000">
                <a:solidFill>
                  <a:srgbClr val="FF0000"/>
                </a:solidFill>
              </a:rPr>
              <a:t>血しょう</a:t>
            </a:r>
            <a:r>
              <a:rPr lang="ja-JP" altLang="en-US" sz="4000"/>
              <a:t>が染み出たものを何といいますか？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7911402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第１５問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2880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毛細血管</a:t>
            </a:r>
            <a:r>
              <a:rPr lang="ja-JP" altLang="en-US" sz="4000"/>
              <a:t>の壁のすき間から</a:t>
            </a:r>
            <a:r>
              <a:rPr lang="ja-JP" altLang="en-US" sz="4000">
                <a:solidFill>
                  <a:srgbClr val="FF0000"/>
                </a:solidFill>
              </a:rPr>
              <a:t>血しょう</a:t>
            </a:r>
            <a:r>
              <a:rPr lang="ja-JP" altLang="en-US" sz="4000"/>
              <a:t>が染み出たものを何といいますか？</a:t>
            </a:r>
            <a:endParaRPr lang="en-US" altLang="ja-JP" sz="400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692951" y="3429000"/>
            <a:ext cx="3481082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組織液　</a:t>
            </a:r>
            <a:r>
              <a:rPr lang="ja-JP" altLang="en-US" sz="4000" u="sng" dirty="0">
                <a:solidFill>
                  <a:srgbClr val="FF0000"/>
                </a:solidFill>
              </a:rPr>
              <a:t>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91373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第１５問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2880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毛細血管</a:t>
            </a:r>
            <a:r>
              <a:rPr lang="ja-JP" altLang="en-US" sz="4000"/>
              <a:t>の壁のすき間から</a:t>
            </a:r>
            <a:r>
              <a:rPr lang="ja-JP" altLang="en-US" sz="4000">
                <a:solidFill>
                  <a:srgbClr val="FF0000"/>
                </a:solidFill>
              </a:rPr>
              <a:t>血しょう</a:t>
            </a:r>
            <a:r>
              <a:rPr lang="ja-JP" altLang="en-US" sz="4000"/>
              <a:t>が染み出たものを何といいますか？</a:t>
            </a:r>
            <a:endParaRPr lang="en-US" altLang="ja-JP" sz="400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692951" y="3429000"/>
            <a:ext cx="3481082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組織液　</a:t>
            </a:r>
            <a:r>
              <a:rPr lang="ja-JP" altLang="en-US" sz="4000" u="sng" dirty="0">
                <a:solidFill>
                  <a:srgbClr val="FF0000"/>
                </a:solidFill>
              </a:rPr>
              <a:t>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934671" y="4701507"/>
            <a:ext cx="7546032" cy="148743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>
                <a:solidFill>
                  <a:srgbClr val="FF0000"/>
                </a:solidFill>
              </a:rPr>
              <a:t>組織液</a:t>
            </a:r>
            <a:r>
              <a:rPr lang="ja-JP" altLang="en-US" sz="4000"/>
              <a:t>を通して栄養分や酸素などの物質が細胞に届けられる。</a:t>
            </a:r>
            <a:r>
              <a:rPr lang="ja-JP" altLang="en-US" sz="4000" u="sng" dirty="0">
                <a:solidFill>
                  <a:srgbClr val="FF0000"/>
                </a:solidFill>
              </a:rPr>
              <a:t>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97358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第１６問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2304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尿素</a:t>
            </a:r>
            <a:r>
              <a:rPr lang="ja-JP" altLang="en-US" sz="4000"/>
              <a:t>や</a:t>
            </a:r>
            <a:r>
              <a:rPr lang="ja-JP" altLang="en-US" sz="4000">
                <a:solidFill>
                  <a:srgbClr val="FF0000"/>
                </a:solidFill>
              </a:rPr>
              <a:t>余分な塩分</a:t>
            </a:r>
            <a:r>
              <a:rPr lang="ja-JP" altLang="en-US" sz="4000"/>
              <a:t>や</a:t>
            </a:r>
            <a:r>
              <a:rPr lang="ja-JP" altLang="en-US" sz="4000">
                <a:solidFill>
                  <a:srgbClr val="FF0000"/>
                </a:solidFill>
              </a:rPr>
              <a:t>水分</a:t>
            </a:r>
            <a:r>
              <a:rPr lang="ja-JP" altLang="en-US" sz="4000"/>
              <a:t>などを血液からこしとる役割をはたしている臓器は何ですか？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401821957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第１６問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2304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尿素</a:t>
            </a:r>
            <a:r>
              <a:rPr lang="ja-JP" altLang="en-US" sz="4000"/>
              <a:t>や</a:t>
            </a:r>
            <a:r>
              <a:rPr lang="ja-JP" altLang="en-US" sz="4000">
                <a:solidFill>
                  <a:srgbClr val="FF0000"/>
                </a:solidFill>
              </a:rPr>
              <a:t>余分な塩分</a:t>
            </a:r>
            <a:r>
              <a:rPr lang="ja-JP" altLang="en-US" sz="4000"/>
              <a:t>や</a:t>
            </a:r>
            <a:r>
              <a:rPr lang="ja-JP" altLang="en-US" sz="4000">
                <a:solidFill>
                  <a:srgbClr val="FF0000"/>
                </a:solidFill>
              </a:rPr>
              <a:t>水分</a:t>
            </a:r>
            <a:r>
              <a:rPr lang="ja-JP" altLang="en-US" sz="4000"/>
              <a:t>などを血液からこしとる役割をはたしている臓器は何ですか？</a:t>
            </a:r>
            <a:endParaRPr lang="en-US" altLang="ja-JP" sz="400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692951" y="3429000"/>
            <a:ext cx="3481082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じん臓　</a:t>
            </a:r>
            <a:r>
              <a:rPr lang="ja-JP" altLang="en-US" sz="4000" u="sng" dirty="0">
                <a:solidFill>
                  <a:srgbClr val="FF0000"/>
                </a:solidFill>
              </a:rPr>
              <a:t>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98604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第１６問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2304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尿素</a:t>
            </a:r>
            <a:r>
              <a:rPr lang="ja-JP" altLang="en-US" sz="4000"/>
              <a:t>や</a:t>
            </a:r>
            <a:r>
              <a:rPr lang="ja-JP" altLang="en-US" sz="4000">
                <a:solidFill>
                  <a:srgbClr val="FF0000"/>
                </a:solidFill>
              </a:rPr>
              <a:t>余分な塩分</a:t>
            </a:r>
            <a:r>
              <a:rPr lang="ja-JP" altLang="en-US" sz="4000"/>
              <a:t>や</a:t>
            </a:r>
            <a:r>
              <a:rPr lang="ja-JP" altLang="en-US" sz="4000">
                <a:solidFill>
                  <a:srgbClr val="FF0000"/>
                </a:solidFill>
              </a:rPr>
              <a:t>水分</a:t>
            </a:r>
            <a:r>
              <a:rPr lang="ja-JP" altLang="en-US" sz="4000"/>
              <a:t>などを血液からこしとる役割をはたしている臓器は何ですか？</a:t>
            </a:r>
            <a:endParaRPr lang="en-US" altLang="ja-JP" sz="400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692951" y="3429000"/>
            <a:ext cx="3481082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じん臓　</a:t>
            </a:r>
            <a:r>
              <a:rPr lang="ja-JP" altLang="en-US" sz="4000" u="sng" dirty="0">
                <a:solidFill>
                  <a:srgbClr val="FF0000"/>
                </a:solidFill>
              </a:rPr>
              <a:t>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1056602" y="4306126"/>
            <a:ext cx="7475838" cy="1859178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>
                <a:solidFill>
                  <a:srgbClr val="FF0000"/>
                </a:solidFill>
              </a:rPr>
              <a:t>じん臓</a:t>
            </a:r>
            <a:r>
              <a:rPr lang="ja-JP" altLang="en-US" sz="4000"/>
              <a:t>でこしとった</a:t>
            </a:r>
            <a:r>
              <a:rPr lang="ja-JP" altLang="en-US" sz="4000">
                <a:solidFill>
                  <a:srgbClr val="FF0000"/>
                </a:solidFill>
              </a:rPr>
              <a:t>尿素</a:t>
            </a:r>
            <a:r>
              <a:rPr lang="ja-JP" altLang="en-US" sz="4000"/>
              <a:t>や塩分，</a:t>
            </a:r>
            <a:endParaRPr lang="en-US" altLang="ja-JP" sz="4000"/>
          </a:p>
          <a:p>
            <a:pPr marL="0" indent="0">
              <a:buFont typeface="Wingdings 2"/>
              <a:buNone/>
            </a:pPr>
            <a:r>
              <a:rPr lang="ja-JP" altLang="en-US" sz="4000"/>
              <a:t>水分は，</a:t>
            </a:r>
            <a:r>
              <a:rPr lang="ja-JP" altLang="en-US" sz="4000">
                <a:solidFill>
                  <a:srgbClr val="FF0000"/>
                </a:solidFill>
              </a:rPr>
              <a:t>ぼうこう</a:t>
            </a:r>
            <a:r>
              <a:rPr lang="ja-JP" altLang="en-US" sz="4000"/>
              <a:t>に貯められ，</a:t>
            </a:r>
            <a:endParaRPr lang="en-US" altLang="ja-JP" sz="4000"/>
          </a:p>
          <a:p>
            <a:pPr marL="0" indent="0">
              <a:buFont typeface="Wingdings 2"/>
              <a:buNone/>
            </a:pPr>
            <a:r>
              <a:rPr lang="ja-JP" altLang="en-US" sz="4000">
                <a:solidFill>
                  <a:srgbClr val="FF0000"/>
                </a:solidFill>
              </a:rPr>
              <a:t>尿</a:t>
            </a:r>
            <a:r>
              <a:rPr lang="ja-JP" altLang="en-US" sz="4000"/>
              <a:t>として排出する。</a:t>
            </a:r>
            <a:r>
              <a:rPr lang="ja-JP" altLang="en-US" sz="4000" u="sng"/>
              <a:t>　</a:t>
            </a:r>
            <a:r>
              <a:rPr lang="ja-JP" altLang="en-US" sz="4000" u="sng" dirty="0"/>
              <a:t>　</a:t>
            </a:r>
            <a:endParaRPr lang="en-US" altLang="ja-JP" sz="4000" u="sng" dirty="0"/>
          </a:p>
        </p:txBody>
      </p:sp>
    </p:spTree>
    <p:extLst>
      <p:ext uri="{BB962C8B-B14F-4D97-AF65-F5344CB8AC3E}">
        <p14:creationId xmlns:p14="http://schemas.microsoft.com/office/powerpoint/2010/main" val="25096673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BF03D-E0DA-FD97-C0DE-6DB468609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30E06AAA-516E-25EA-6DD7-43AD3FA998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33427"/>
            <a:ext cx="5436568" cy="6107941"/>
          </a:xfrm>
          <a:prstGeom prst="rect">
            <a:avLst/>
          </a:prstGeom>
        </p:spPr>
      </p:pic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FA37DC5-5243-781C-45A6-5DC5F27E290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/>
              <a:t>次の血液が流れている</a:t>
            </a: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血管を選びなさい。</a:t>
            </a:r>
            <a:endParaRPr lang="en-US" altLang="ja-JP" sz="3200"/>
          </a:p>
          <a:p>
            <a:pPr marL="0" indent="0">
              <a:buNone/>
            </a:pP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①最も酸素の多い血液</a:t>
            </a:r>
            <a:endParaRPr lang="en-US" altLang="ja-JP" sz="3200"/>
          </a:p>
          <a:p>
            <a:pPr marL="0" indent="0">
              <a:buNone/>
            </a:pP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②最も尿素が濃い血液</a:t>
            </a:r>
            <a:endParaRPr lang="en-US" altLang="ja-JP" sz="3200"/>
          </a:p>
          <a:p>
            <a:pPr marL="0" indent="0">
              <a:buNone/>
            </a:pP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③食後栄養分が最も濃い</a:t>
            </a: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　血液</a:t>
            </a:r>
            <a:endParaRPr lang="en-US" altLang="ja-JP" sz="320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9B7BB73-9D83-338F-06A3-E6E6A207B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第１７問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20107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DE9E59-DC27-5653-8C91-6F183CB8B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55C3579C-D097-DEDF-90D1-2F918AB4EF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33427"/>
            <a:ext cx="5436568" cy="6107941"/>
          </a:xfrm>
          <a:prstGeom prst="rect">
            <a:avLst/>
          </a:prstGeom>
        </p:spPr>
      </p:pic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B5A5A2-5BFF-4922-0AD0-BEC7DECDF2D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/>
              <a:t>次の血液が流れている</a:t>
            </a: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血管を選びなさい。</a:t>
            </a:r>
            <a:endParaRPr lang="en-US" altLang="ja-JP" sz="3200"/>
          </a:p>
          <a:p>
            <a:pPr marL="0" indent="0">
              <a:buNone/>
            </a:pP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①最も酸素の多い血液</a:t>
            </a:r>
            <a:endParaRPr lang="en-US" altLang="ja-JP" sz="3200"/>
          </a:p>
          <a:p>
            <a:pPr marL="0" indent="0">
              <a:buNone/>
            </a:pP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②最も尿素が濃い血液</a:t>
            </a:r>
            <a:endParaRPr lang="en-US" altLang="ja-JP" sz="3200"/>
          </a:p>
          <a:p>
            <a:pPr marL="0" indent="0">
              <a:buNone/>
            </a:pP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③食後栄養分が最も濃い</a:t>
            </a: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　血液</a:t>
            </a:r>
            <a:endParaRPr lang="en-US" altLang="ja-JP" sz="320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AFCD883-C567-A261-C46D-9493A7FEE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第１７問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9645502D-149E-36A3-DD04-555D8ADB9F34}"/>
              </a:ext>
            </a:extLst>
          </p:cNvPr>
          <p:cNvSpPr txBox="1">
            <a:spLocks/>
          </p:cNvSpPr>
          <p:nvPr/>
        </p:nvSpPr>
        <p:spPr>
          <a:xfrm>
            <a:off x="2843808" y="3573016"/>
            <a:ext cx="2400962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Ｂ　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74548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12CA8-264A-01C1-C0E1-7DF6D5A68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9A969C81-8F5D-8005-3736-DD7E8292E6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33427"/>
            <a:ext cx="5436568" cy="6107941"/>
          </a:xfrm>
          <a:prstGeom prst="rect">
            <a:avLst/>
          </a:prstGeom>
        </p:spPr>
      </p:pic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FEECBE2-BBCD-52A9-4ED5-B2ED5AE91D1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/>
              <a:t>次の血液が流れている</a:t>
            </a: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血管を選びなさい。</a:t>
            </a:r>
            <a:endParaRPr lang="en-US" altLang="ja-JP" sz="3200"/>
          </a:p>
          <a:p>
            <a:pPr marL="0" indent="0">
              <a:buNone/>
            </a:pP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①最も酸素の多い血液</a:t>
            </a:r>
            <a:endParaRPr lang="en-US" altLang="ja-JP" sz="3200"/>
          </a:p>
          <a:p>
            <a:pPr marL="0" indent="0">
              <a:buNone/>
            </a:pP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②最も尿素が濃い血液</a:t>
            </a:r>
            <a:endParaRPr lang="en-US" altLang="ja-JP" sz="3200"/>
          </a:p>
          <a:p>
            <a:pPr marL="0" indent="0">
              <a:buNone/>
            </a:pP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③食後栄養分が最も濃い</a:t>
            </a: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　血液</a:t>
            </a:r>
            <a:endParaRPr lang="en-US" altLang="ja-JP" sz="320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EC50D91-F81A-9544-8768-C24F641F1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第１７問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EAF3F0A9-2E6C-9A37-EC22-4814A369CBF2}"/>
              </a:ext>
            </a:extLst>
          </p:cNvPr>
          <p:cNvSpPr txBox="1">
            <a:spLocks/>
          </p:cNvSpPr>
          <p:nvPr/>
        </p:nvSpPr>
        <p:spPr>
          <a:xfrm>
            <a:off x="2843808" y="3573016"/>
            <a:ext cx="2400962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Ｂ　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03E24853-0E04-3921-55A0-DA4122405777}"/>
              </a:ext>
            </a:extLst>
          </p:cNvPr>
          <p:cNvSpPr txBox="1">
            <a:spLocks/>
          </p:cNvSpPr>
          <p:nvPr/>
        </p:nvSpPr>
        <p:spPr>
          <a:xfrm>
            <a:off x="2843808" y="4725144"/>
            <a:ext cx="2400962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Ｃ　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544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植物のつくりとはたらき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1512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道管</a:t>
            </a:r>
            <a:r>
              <a:rPr lang="ja-JP" altLang="en-US" sz="4000"/>
              <a:t>と</a:t>
            </a:r>
            <a:r>
              <a:rPr lang="ja-JP" altLang="en-US" sz="4000">
                <a:solidFill>
                  <a:srgbClr val="FF0000"/>
                </a:solidFill>
              </a:rPr>
              <a:t>師管</a:t>
            </a:r>
            <a:r>
              <a:rPr lang="ja-JP" altLang="en-US" sz="4000"/>
              <a:t>が束になった部分を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何といいますか。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69565953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FEA99-401A-8DDD-3D98-EDAF52D8CA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FFC6839A-8E0E-D958-866E-84BCF3AC7A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33427"/>
            <a:ext cx="5436568" cy="6107941"/>
          </a:xfrm>
          <a:prstGeom prst="rect">
            <a:avLst/>
          </a:prstGeom>
        </p:spPr>
      </p:pic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1B4DF4-044A-9BA2-B69B-F292AA14F33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/>
              <a:t>次の血液が流れている</a:t>
            </a: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血管を選びなさい。</a:t>
            </a:r>
            <a:endParaRPr lang="en-US" altLang="ja-JP" sz="3200"/>
          </a:p>
          <a:p>
            <a:pPr marL="0" indent="0">
              <a:buNone/>
            </a:pP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①最も酸素の多い血液</a:t>
            </a:r>
            <a:endParaRPr lang="en-US" altLang="ja-JP" sz="3200"/>
          </a:p>
          <a:p>
            <a:pPr marL="0" indent="0">
              <a:buNone/>
            </a:pP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②最も尿素が濃い血液</a:t>
            </a:r>
            <a:endParaRPr lang="en-US" altLang="ja-JP" sz="3200"/>
          </a:p>
          <a:p>
            <a:pPr marL="0" indent="0">
              <a:buNone/>
            </a:pP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③食後栄養分が最も濃い</a:t>
            </a:r>
            <a:endParaRPr lang="en-US" altLang="ja-JP" sz="3200"/>
          </a:p>
          <a:p>
            <a:pPr marL="0" indent="0">
              <a:buNone/>
            </a:pPr>
            <a:r>
              <a:rPr lang="ja-JP" altLang="en-US" sz="3200"/>
              <a:t>　血液</a:t>
            </a:r>
            <a:endParaRPr lang="en-US" altLang="ja-JP" sz="320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75995DE-50BE-B9B5-CB25-252BDF2B4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第１７問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DDA84011-090A-6A0B-3E28-1D4C118A94B2}"/>
              </a:ext>
            </a:extLst>
          </p:cNvPr>
          <p:cNvSpPr txBox="1">
            <a:spLocks/>
          </p:cNvSpPr>
          <p:nvPr/>
        </p:nvSpPr>
        <p:spPr>
          <a:xfrm>
            <a:off x="2843808" y="3573016"/>
            <a:ext cx="2400962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Ｂ　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57FE0CD1-B59C-F900-3B6B-2AC47ACD8B40}"/>
              </a:ext>
            </a:extLst>
          </p:cNvPr>
          <p:cNvSpPr txBox="1">
            <a:spLocks/>
          </p:cNvSpPr>
          <p:nvPr/>
        </p:nvSpPr>
        <p:spPr>
          <a:xfrm>
            <a:off x="2843808" y="4725144"/>
            <a:ext cx="2400962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Ｃ　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26C22694-3D80-6776-3AC3-69B5EC7F4C62}"/>
              </a:ext>
            </a:extLst>
          </p:cNvPr>
          <p:cNvSpPr txBox="1">
            <a:spLocks/>
          </p:cNvSpPr>
          <p:nvPr/>
        </p:nvSpPr>
        <p:spPr>
          <a:xfrm>
            <a:off x="2891118" y="5877272"/>
            <a:ext cx="2400962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Ｄ　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24414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第１８問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2304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脳</a:t>
            </a:r>
            <a:r>
              <a:rPr lang="ja-JP" altLang="en-US" sz="4000"/>
              <a:t>や</a:t>
            </a:r>
            <a:r>
              <a:rPr lang="ja-JP" altLang="en-US" sz="4000">
                <a:solidFill>
                  <a:srgbClr val="FF0000"/>
                </a:solidFill>
              </a:rPr>
              <a:t>せきずい</a:t>
            </a:r>
            <a:r>
              <a:rPr lang="ja-JP" altLang="en-US" sz="4000"/>
              <a:t>のように，命令をだす神経を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13379981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第１８問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2880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脳</a:t>
            </a:r>
            <a:r>
              <a:rPr lang="ja-JP" altLang="en-US" sz="4000"/>
              <a:t>や</a:t>
            </a:r>
            <a:r>
              <a:rPr lang="ja-JP" altLang="en-US" sz="4000">
                <a:solidFill>
                  <a:srgbClr val="FF0000"/>
                </a:solidFill>
              </a:rPr>
              <a:t>せきずい</a:t>
            </a:r>
            <a:r>
              <a:rPr lang="ja-JP" altLang="en-US" sz="4000"/>
              <a:t>のように，命令をだす神経を</a:t>
            </a:r>
            <a:r>
              <a:rPr lang="ja-JP" altLang="en-US" sz="4000">
                <a:solidFill>
                  <a:srgbClr val="FF0000"/>
                </a:solidFill>
              </a:rPr>
              <a:t>中枢神経</a:t>
            </a:r>
            <a:r>
              <a:rPr lang="ja-JP" altLang="en-US" sz="4000"/>
              <a:t>といいますが，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感覚神経や運動神経などをまとめ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て何と呼びますか？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319187773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第１８問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2880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脳</a:t>
            </a:r>
            <a:r>
              <a:rPr lang="ja-JP" altLang="en-US" sz="4000"/>
              <a:t>や</a:t>
            </a:r>
            <a:r>
              <a:rPr lang="ja-JP" altLang="en-US" sz="4000">
                <a:solidFill>
                  <a:srgbClr val="FF0000"/>
                </a:solidFill>
              </a:rPr>
              <a:t>せきずい</a:t>
            </a:r>
            <a:r>
              <a:rPr lang="ja-JP" altLang="en-US" sz="4000"/>
              <a:t>のように，命令をだす神経を</a:t>
            </a:r>
            <a:r>
              <a:rPr lang="ja-JP" altLang="en-US" sz="4000">
                <a:solidFill>
                  <a:srgbClr val="FF0000"/>
                </a:solidFill>
              </a:rPr>
              <a:t>中枢神経</a:t>
            </a:r>
            <a:r>
              <a:rPr lang="ja-JP" altLang="en-US" sz="4000"/>
              <a:t>といいますが，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感覚神経や運動神経などをまとめ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て何と呼びますか？</a:t>
            </a:r>
            <a:endParaRPr lang="en-US" altLang="ja-JP" sz="400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3347865" y="4437112"/>
            <a:ext cx="5102914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末しょう神経　</a:t>
            </a:r>
            <a:r>
              <a:rPr lang="ja-JP" altLang="en-US" sz="4000" u="sng" dirty="0">
                <a:solidFill>
                  <a:srgbClr val="FF0000"/>
                </a:solidFill>
              </a:rPr>
              <a:t>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9361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第１９問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2304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刺激を受けたときに，意識とは無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関係に決まった反応が起こること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を何といいますか？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233652351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第１９問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2304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刺激を受けたときに，意識とは無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関係に決まった反応が起こること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を何といいますか？</a:t>
            </a:r>
            <a:endParaRPr lang="en-US" altLang="ja-JP" sz="400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569768" y="3933056"/>
            <a:ext cx="3667218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反　射　</a:t>
            </a:r>
            <a:r>
              <a:rPr lang="ja-JP" altLang="en-US" sz="4000" u="sng" dirty="0">
                <a:solidFill>
                  <a:srgbClr val="FF0000"/>
                </a:solidFill>
              </a:rPr>
              <a:t>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01608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333439-67E9-703D-3E4B-D19607F16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83EB71-44F0-03E1-405F-24BDE3DF1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第２０問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0A6011-8D26-440D-ECBC-73D69CE6587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2304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腕を曲げるとき，内側と外側，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どちらの筋肉に縮むように脳は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命令しているでしょう。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378243646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929B8-6724-9E48-CA57-6FC0E729F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905D44-3BBD-A25F-379D-35B7E2C7A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第２０問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8F168CC-8779-1930-8A7E-7D6F2A8BBC7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2304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腕を曲げるとき，内側と外側，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どちらの筋肉に縮むように脳は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命令しているでしょう。</a:t>
            </a:r>
            <a:endParaRPr lang="en-US" altLang="ja-JP" sz="400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4C252C0C-17C1-2B97-DF22-32598D334EAD}"/>
              </a:ext>
            </a:extLst>
          </p:cNvPr>
          <p:cNvSpPr txBox="1">
            <a:spLocks/>
          </p:cNvSpPr>
          <p:nvPr/>
        </p:nvSpPr>
        <p:spPr>
          <a:xfrm>
            <a:off x="4569768" y="3933056"/>
            <a:ext cx="3667218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内　側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45014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5FD0B1-526C-C210-BB01-47539F7556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81B5A8-F80A-D2B4-3648-48F0021A6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動物のつくりとはたらき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第２０問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03E4D01-03F6-8798-DDCC-933D4CF11B4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978080" cy="2304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腕を曲げるとき，内側と外側，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どちらの筋肉に縮むように脳は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命令しているでしょう。</a:t>
            </a:r>
            <a:endParaRPr lang="en-US" altLang="ja-JP" sz="400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F4DB0BBA-B67D-AC94-C983-94AB75B0F257}"/>
              </a:ext>
            </a:extLst>
          </p:cNvPr>
          <p:cNvSpPr txBox="1">
            <a:spLocks/>
          </p:cNvSpPr>
          <p:nvPr/>
        </p:nvSpPr>
        <p:spPr>
          <a:xfrm>
            <a:off x="4569768" y="3933056"/>
            <a:ext cx="3667218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内　側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42A61699-92BA-88E0-6DF2-9233B106E8C7}"/>
              </a:ext>
            </a:extLst>
          </p:cNvPr>
          <p:cNvSpPr txBox="1">
            <a:spLocks/>
          </p:cNvSpPr>
          <p:nvPr/>
        </p:nvSpPr>
        <p:spPr>
          <a:xfrm>
            <a:off x="107504" y="4725144"/>
            <a:ext cx="8928992" cy="1800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/>
              <a:t>・</a:t>
            </a:r>
            <a:r>
              <a:rPr lang="ja-JP" altLang="en-US" sz="3600">
                <a:solidFill>
                  <a:srgbClr val="FF0000"/>
                </a:solidFill>
              </a:rPr>
              <a:t>脳</a:t>
            </a:r>
            <a:r>
              <a:rPr lang="ja-JP" altLang="en-US" sz="3600"/>
              <a:t>は筋肉に「縮め」の命令しか出せない。</a:t>
            </a:r>
            <a:endParaRPr lang="en-US" altLang="ja-JP" sz="3600"/>
          </a:p>
          <a:p>
            <a:pPr marL="0" indent="0">
              <a:buFont typeface="Wingdings 2"/>
              <a:buNone/>
            </a:pPr>
            <a:r>
              <a:rPr lang="ja-JP" altLang="en-US" sz="3600"/>
              <a:t>・筋肉はふつう動かす筋肉と戻す筋肉が</a:t>
            </a:r>
            <a:endParaRPr lang="en-US" altLang="ja-JP" sz="3600"/>
          </a:p>
          <a:p>
            <a:pPr marL="0" indent="0">
              <a:buFont typeface="Wingdings 2"/>
              <a:buNone/>
            </a:pPr>
            <a:r>
              <a:rPr lang="ja-JP" altLang="en-US" sz="3600"/>
              <a:t>　対になっている。</a:t>
            </a:r>
            <a:endParaRPr lang="en-US" altLang="ja-JP" sz="3600"/>
          </a:p>
        </p:txBody>
      </p:sp>
    </p:spTree>
    <p:extLst>
      <p:ext uri="{BB962C8B-B14F-4D97-AF65-F5344CB8AC3E}">
        <p14:creationId xmlns:p14="http://schemas.microsoft.com/office/powerpoint/2010/main" val="389718185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27584" y="2564904"/>
            <a:ext cx="7772400" cy="1656184"/>
          </a:xfrm>
        </p:spPr>
        <p:txBody>
          <a:bodyPr>
            <a:norm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２０問中何問正解できたかな？</a:t>
            </a:r>
            <a:br>
              <a:rPr kumimoji="1" lang="en-US" altLang="ja-JP" b="1" dirty="0">
                <a:solidFill>
                  <a:srgbClr val="FF0000"/>
                </a:solidFill>
              </a:rPr>
            </a:br>
            <a:r>
              <a:rPr lang="ja-JP" altLang="en-US" b="1" dirty="0">
                <a:solidFill>
                  <a:srgbClr val="FF0000"/>
                </a:solidFill>
              </a:rPr>
              <a:t>１問５点で１００点満点！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468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686AC-9F8F-0B65-4D4C-865E384DD2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56FB37-5D8F-0EF3-2F68-09E508941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植物のつくりとはたらき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4366DA-B4D2-32E2-32A6-709642C09C4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1512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道管</a:t>
            </a:r>
            <a:r>
              <a:rPr lang="ja-JP" altLang="en-US" sz="4000"/>
              <a:t>と</a:t>
            </a:r>
            <a:r>
              <a:rPr lang="ja-JP" altLang="en-US" sz="4000">
                <a:solidFill>
                  <a:srgbClr val="FF0000"/>
                </a:solidFill>
              </a:rPr>
              <a:t>師管</a:t>
            </a:r>
            <a:r>
              <a:rPr lang="ja-JP" altLang="en-US" sz="4000"/>
              <a:t>が束になった部分を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何といいますか。</a:t>
            </a:r>
            <a:endParaRPr lang="en-US" altLang="ja-JP" sz="400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248E3FF6-5FF2-1CFF-CCC9-A4C55AE9C039}"/>
              </a:ext>
            </a:extLst>
          </p:cNvPr>
          <p:cNvSpPr txBox="1">
            <a:spLocks/>
          </p:cNvSpPr>
          <p:nvPr/>
        </p:nvSpPr>
        <p:spPr>
          <a:xfrm>
            <a:off x="4788024" y="2852936"/>
            <a:ext cx="3312368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維管束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946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B73DD-C073-B59A-10F1-F35CDCDBB6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309A2D-3C6D-54F5-F23D-F31E60CDF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植物のつくりとはたらき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第２問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335B2E-CA7F-B63E-2187-BFA1C9F2B74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98376" y="1412776"/>
            <a:ext cx="7772400" cy="1512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>
                <a:solidFill>
                  <a:srgbClr val="FF0000"/>
                </a:solidFill>
              </a:rPr>
              <a:t>道管</a:t>
            </a:r>
            <a:r>
              <a:rPr lang="ja-JP" altLang="en-US" sz="4000"/>
              <a:t>と</a:t>
            </a:r>
            <a:r>
              <a:rPr lang="ja-JP" altLang="en-US" sz="4000">
                <a:solidFill>
                  <a:srgbClr val="FF0000"/>
                </a:solidFill>
              </a:rPr>
              <a:t>師管</a:t>
            </a:r>
            <a:r>
              <a:rPr lang="ja-JP" altLang="en-US" sz="4000"/>
              <a:t>が束になった部分を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何といいますか。</a:t>
            </a:r>
            <a:endParaRPr lang="en-US" altLang="ja-JP" sz="400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D65ED724-FFA8-ED48-1A5B-B9572C80C1D4}"/>
              </a:ext>
            </a:extLst>
          </p:cNvPr>
          <p:cNvSpPr txBox="1">
            <a:spLocks/>
          </p:cNvSpPr>
          <p:nvPr/>
        </p:nvSpPr>
        <p:spPr>
          <a:xfrm>
            <a:off x="4788024" y="2852936"/>
            <a:ext cx="3312368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維管束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9953E73F-83C6-ACEA-2045-59FEA5149EF9}"/>
              </a:ext>
            </a:extLst>
          </p:cNvPr>
          <p:cNvSpPr txBox="1">
            <a:spLocks/>
          </p:cNvSpPr>
          <p:nvPr/>
        </p:nvSpPr>
        <p:spPr>
          <a:xfrm>
            <a:off x="698376" y="4221090"/>
            <a:ext cx="7772400" cy="216023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3600"/>
              <a:t>維管束の茎の断面での並び方</a:t>
            </a:r>
            <a:endParaRPr lang="en-US" altLang="ja-JP" sz="3600"/>
          </a:p>
          <a:p>
            <a:pPr marL="0" indent="0">
              <a:buFont typeface="Wingdings 2"/>
              <a:buNone/>
            </a:pPr>
            <a:r>
              <a:rPr lang="ja-JP" altLang="en-US" sz="3600"/>
              <a:t>双子葉類は</a:t>
            </a:r>
            <a:r>
              <a:rPr lang="ja-JP" altLang="en-US" sz="3600">
                <a:solidFill>
                  <a:srgbClr val="FF0000"/>
                </a:solidFill>
              </a:rPr>
              <a:t>輪のように並ぶ</a:t>
            </a:r>
            <a:r>
              <a:rPr lang="ja-JP" altLang="en-US" sz="3600"/>
              <a:t>。</a:t>
            </a:r>
            <a:endParaRPr lang="en-US" altLang="ja-JP" sz="3600"/>
          </a:p>
          <a:p>
            <a:pPr marL="0" indent="0">
              <a:buFont typeface="Wingdings 2"/>
              <a:buNone/>
            </a:pPr>
            <a:r>
              <a:rPr lang="ja-JP" altLang="en-US" sz="3600"/>
              <a:t>単子葉類は</a:t>
            </a:r>
            <a:r>
              <a:rPr lang="ja-JP" altLang="en-US" sz="3600">
                <a:solidFill>
                  <a:srgbClr val="FF0000"/>
                </a:solidFill>
              </a:rPr>
              <a:t>バラバラに散らばる</a:t>
            </a:r>
            <a:r>
              <a:rPr lang="ja-JP" altLang="en-US" sz="3600"/>
              <a:t>。</a:t>
            </a:r>
            <a:endParaRPr lang="en-US" altLang="ja-JP" sz="3600"/>
          </a:p>
        </p:txBody>
      </p:sp>
    </p:spTree>
    <p:extLst>
      <p:ext uri="{BB962C8B-B14F-4D97-AF65-F5344CB8AC3E}">
        <p14:creationId xmlns:p14="http://schemas.microsoft.com/office/powerpoint/2010/main" val="4198489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植物のつくりとはたらき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第３問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698376" y="1484784"/>
            <a:ext cx="7772400" cy="2592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植物が気孔から水蒸気を出す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はたらきを何といいますか。</a:t>
            </a:r>
            <a:endParaRPr lang="en-US" altLang="ja-JP" sz="4000"/>
          </a:p>
        </p:txBody>
      </p:sp>
    </p:spTree>
    <p:extLst>
      <p:ext uri="{BB962C8B-B14F-4D97-AF65-F5344CB8AC3E}">
        <p14:creationId xmlns:p14="http://schemas.microsoft.com/office/powerpoint/2010/main" val="4182544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CAD10-069B-2B5D-BA76-5851DEBE36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E73DF9-9424-8936-F4A0-8D65470AA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ja-JP" altLang="en-US" b="1">
                <a:solidFill>
                  <a:schemeClr val="tx1"/>
                </a:solidFill>
              </a:rPr>
              <a:t>植物のつくりとはたらき</a:t>
            </a:r>
            <a:r>
              <a:rPr kumimoji="1" lang="ja-JP" altLang="en-US" b="1">
                <a:solidFill>
                  <a:schemeClr val="tx1"/>
                </a:solidFill>
              </a:rPr>
              <a:t>の</a:t>
            </a:r>
            <a:r>
              <a:rPr kumimoji="1" lang="ja-JP" altLang="en-US" b="1" dirty="0">
                <a:solidFill>
                  <a:schemeClr val="tx1"/>
                </a:solidFill>
              </a:rPr>
              <a:t>範囲</a:t>
            </a:r>
            <a:br>
              <a:rPr kumimoji="1" lang="en-US" altLang="ja-JP" b="1">
                <a:solidFill>
                  <a:schemeClr val="tx1"/>
                </a:solidFill>
              </a:rPr>
            </a:br>
            <a:r>
              <a:rPr lang="ja-JP" altLang="en-US" b="1">
                <a:solidFill>
                  <a:schemeClr val="tx1"/>
                </a:solidFill>
              </a:rPr>
              <a:t>第３問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57218A-5D5C-574A-06EC-079EE3DEE6D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98376" y="1484784"/>
            <a:ext cx="7772400" cy="2592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/>
              <a:t>植物が気孔から水蒸気を出す</a:t>
            </a:r>
            <a:endParaRPr lang="en-US" altLang="ja-JP" sz="4000"/>
          </a:p>
          <a:p>
            <a:pPr marL="0" indent="0">
              <a:buNone/>
            </a:pPr>
            <a:r>
              <a:rPr lang="ja-JP" altLang="en-US" sz="4000"/>
              <a:t>はたらきを何といいますか。</a:t>
            </a:r>
            <a:endParaRPr lang="en-US" altLang="ja-JP" sz="400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84ACA01E-E6A0-CD4D-3554-293474E8CEEA}"/>
              </a:ext>
            </a:extLst>
          </p:cNvPr>
          <p:cNvSpPr txBox="1">
            <a:spLocks/>
          </p:cNvSpPr>
          <p:nvPr/>
        </p:nvSpPr>
        <p:spPr>
          <a:xfrm>
            <a:off x="5148064" y="2996952"/>
            <a:ext cx="3672408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ja-JP" altLang="en-US" sz="4000" u="sng">
                <a:solidFill>
                  <a:srgbClr val="FF0000"/>
                </a:solidFill>
              </a:rPr>
              <a:t>答え　蒸　散　　</a:t>
            </a:r>
            <a:endParaRPr lang="en-US" altLang="ja-JP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825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ジャパネスク">
  <a:themeElements>
    <a:clrScheme name="ジャパネスク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ジャパネスク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ジャパネスク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860</TotalTime>
  <Words>2444</Words>
  <Application>Microsoft Office PowerPoint</Application>
  <PresentationFormat>画面に合わせる (4:3)</PresentationFormat>
  <Paragraphs>304</Paragraphs>
  <Slides>59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59</vt:i4>
      </vt:variant>
    </vt:vector>
  </HeadingPairs>
  <TitlesOfParts>
    <vt:vector size="63" baseType="lpstr">
      <vt:lpstr>Franklin Gothic Book</vt:lpstr>
      <vt:lpstr>Perpetua</vt:lpstr>
      <vt:lpstr>Wingdings 2</vt:lpstr>
      <vt:lpstr>ジャパネスク</vt:lpstr>
      <vt:lpstr>２年１学期　期末テスト対策</vt:lpstr>
      <vt:lpstr>植物のつくりとはたらきの範囲 第１問</vt:lpstr>
      <vt:lpstr>植物のつくりとはたらきの範囲 第１問</vt:lpstr>
      <vt:lpstr>植物のつくりとはたらきの範囲 第１問</vt:lpstr>
      <vt:lpstr>植物のつくりとはたらきの範囲 第２問</vt:lpstr>
      <vt:lpstr>植物のつくりとはたらきの範囲 第２問</vt:lpstr>
      <vt:lpstr>植物のつくりとはたらきの範囲 第２問</vt:lpstr>
      <vt:lpstr>植物のつくりとはたらきの範囲 第３問</vt:lpstr>
      <vt:lpstr>植物のつくりとはたらきの範囲 第３問</vt:lpstr>
      <vt:lpstr>植物のつくりとはたらきの範囲 第３問</vt:lpstr>
      <vt:lpstr>動物のつくりとはたらきの範囲 第４問</vt:lpstr>
      <vt:lpstr>動物のつくりとはたらきの範囲 第４問</vt:lpstr>
      <vt:lpstr>動物のつくりとはたらきの範囲 第４問</vt:lpstr>
      <vt:lpstr>動物のつくりとはたらきの範囲 第５問</vt:lpstr>
      <vt:lpstr>動物のつくりとはたらきの範囲 第５問</vt:lpstr>
      <vt:lpstr>動物のつくりとはたらきの範囲 第６問</vt:lpstr>
      <vt:lpstr>動物のつくりとはたらきの範囲 第６問</vt:lpstr>
      <vt:lpstr>動物のつくりとはたらきの範囲 第６問</vt:lpstr>
      <vt:lpstr>動物のつくりとはたらきの範囲 第７問</vt:lpstr>
      <vt:lpstr>動物のつくりとはたらきの範囲 第７問</vt:lpstr>
      <vt:lpstr>動物のつくりとはたらきの範囲 第８問</vt:lpstr>
      <vt:lpstr>動物のつくりとはたらきの範囲 第８問</vt:lpstr>
      <vt:lpstr>動物のつくりとはたらきの範囲 第８問</vt:lpstr>
      <vt:lpstr>動物のつくりとはたらきの範囲 第９問</vt:lpstr>
      <vt:lpstr>動物のつくりとはたらきの範囲 第９問</vt:lpstr>
      <vt:lpstr>動物のつくりとはたらきの範囲 第９問</vt:lpstr>
      <vt:lpstr>動物のつくりとはたらきの範囲 第９問</vt:lpstr>
      <vt:lpstr>動物のつくりとはたらきの範囲 第１０問</vt:lpstr>
      <vt:lpstr>動物のつくりとはたらきの範囲 第１０問</vt:lpstr>
      <vt:lpstr>動物のつくりとはたらきの範囲 第１０問</vt:lpstr>
      <vt:lpstr>動物のつくりとはたらきの範囲 第１１問</vt:lpstr>
      <vt:lpstr>動物のつくりとはたらきの範囲 第１１問</vt:lpstr>
      <vt:lpstr>動物のつくりとはたらきの範囲 第１２問</vt:lpstr>
      <vt:lpstr>動物のつくりとはたらきの範囲 第１２問</vt:lpstr>
      <vt:lpstr>動物のつくりとはたらきの範囲 第１３問</vt:lpstr>
      <vt:lpstr>動物のつくりとはたらきの範囲 第１３問</vt:lpstr>
      <vt:lpstr>動物のつくりとはたらきの範囲 第１３問</vt:lpstr>
      <vt:lpstr>動物のつくりとはたらきの範囲 第１４問</vt:lpstr>
      <vt:lpstr>動物のつくりとはたらきの範囲 第１４問</vt:lpstr>
      <vt:lpstr>動物のつくりとはたらきの範囲 第１４問</vt:lpstr>
      <vt:lpstr>動物のつくりとはたらきの範囲 第１５問</vt:lpstr>
      <vt:lpstr>動物のつくりとはたらきの範囲 第１５問</vt:lpstr>
      <vt:lpstr>動物のつくりとはたらきの範囲 第１５問</vt:lpstr>
      <vt:lpstr>動物のつくりとはたらきの範囲 第１６問</vt:lpstr>
      <vt:lpstr>動物のつくりとはたらきの範囲 第１６問</vt:lpstr>
      <vt:lpstr>動物のつくりとはたらきの範囲 第１６問</vt:lpstr>
      <vt:lpstr>動物のつくりとはたらきの範囲 第１７問</vt:lpstr>
      <vt:lpstr>動物のつくりとはたらきの範囲 第１７問</vt:lpstr>
      <vt:lpstr>動物のつくりとはたらきの範囲 第１７問</vt:lpstr>
      <vt:lpstr>動物のつくりとはたらきの範囲 第１７問</vt:lpstr>
      <vt:lpstr>動物のつくりとはたらきの範囲 第１８問</vt:lpstr>
      <vt:lpstr>動物のつくりとはたらきの範囲 第１８問</vt:lpstr>
      <vt:lpstr>動物のつくりとはたらきの範囲 第１８問</vt:lpstr>
      <vt:lpstr>動物のつくりとはたらきの範囲 第１９問</vt:lpstr>
      <vt:lpstr>動物のつくりとはたらきの範囲 第１９問</vt:lpstr>
      <vt:lpstr>動物のつくりとはたらきの範囲 第２０問</vt:lpstr>
      <vt:lpstr>動物のつくりとはたらきの範囲 第２０問</vt:lpstr>
      <vt:lpstr>動物のつくりとはたらきの範囲 第２０問</vt:lpstr>
      <vt:lpstr>２０問中何問正解できたかな？ １問５点で１００点満点！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全国学力・学習調査対策</dc:title>
  <dc:creator>FJ-USER</dc:creator>
  <cp:lastModifiedBy>宮崎 哲司 (大浜中)</cp:lastModifiedBy>
  <cp:revision>74</cp:revision>
  <dcterms:created xsi:type="dcterms:W3CDTF">2018-04-08T11:48:27Z</dcterms:created>
  <dcterms:modified xsi:type="dcterms:W3CDTF">2025-06-23T02:22:08Z</dcterms:modified>
</cp:coreProperties>
</file>