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8" r:id="rId2"/>
  </p:sldIdLst>
  <p:sldSz cx="6858000" cy="9906000" type="A4"/>
  <p:notesSz cx="6738938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1F230565-23D6-4DB3-8B03-15355773D179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8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1375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246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477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831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573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3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130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30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1485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427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418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7F452-72C8-47D6-B956-BF118A40A2D6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56608-0C5D-446C-A927-ABB30425E0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97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926BB01-CC66-9C97-B8A1-2A21970FE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144" y="2211077"/>
            <a:ext cx="6138069" cy="360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①</a:t>
            </a: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教員の勤務時間を考慮した対応</a:t>
            </a:r>
            <a:endParaRPr kumimoji="1" lang="ja-JP" altLang="en-US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F8A69DC2-A6CB-E174-B8B0-F29074762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5" y="399816"/>
            <a:ext cx="5915025" cy="949075"/>
          </a:xfrm>
        </p:spPr>
        <p:txBody>
          <a:bodyPr>
            <a:noAutofit/>
          </a:bodyPr>
          <a:lstStyle/>
          <a:p>
            <a:pPr algn="ctr"/>
            <a:r>
              <a:rPr lang="ja-JP" altLang="en-US" sz="2200" u="dotted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  <a:t>登下校の見守りや清掃活動など様々な活動に</a:t>
            </a:r>
            <a:br>
              <a:rPr lang="en-US" altLang="ja-JP" sz="2200" u="dotted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</a:br>
            <a:r>
              <a:rPr lang="ja-JP" altLang="en-US" sz="2200" u="dotted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  <a:t>ご協力いただきありがとうございます。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2F81D5B-0E6D-3A1F-783E-4087A6E69902}"/>
              </a:ext>
            </a:extLst>
          </p:cNvPr>
          <p:cNvSpPr/>
          <p:nvPr/>
        </p:nvSpPr>
        <p:spPr>
          <a:xfrm>
            <a:off x="377703" y="2536510"/>
            <a:ext cx="6007105" cy="120652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学校園への電話連絡等は、原則として勤務時間内にお願いします。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●勤務時間外は、留守番電話設定となります（伝言メッセージ録音機能はありません）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●教員の１日の勤務時間</a:t>
            </a:r>
            <a:r>
              <a:rPr lang="ja-JP" altLang="en-US" sz="120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は、</a:t>
            </a:r>
            <a:r>
              <a:rPr lang="ja-JP" altLang="en-US" sz="1200" u="sng">
                <a:solidFill>
                  <a:srgbClr val="002060"/>
                </a:solidFill>
                <a:highlight>
                  <a:srgbClr val="FFFF00"/>
                </a:highlight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８：２５～１６：５５</a:t>
            </a:r>
            <a:r>
              <a:rPr lang="ja-JP" altLang="en-US" sz="120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なっています。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●教員は、時間外に勤務していても、「時間外勤務手当」（いわゆる残業手当）は支給されま　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  せん。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4232EC-FC79-997F-8B27-2D03C1E89433}"/>
              </a:ext>
            </a:extLst>
          </p:cNvPr>
          <p:cNvSpPr txBox="1"/>
          <p:nvPr/>
        </p:nvSpPr>
        <p:spPr>
          <a:xfrm>
            <a:off x="322143" y="3849301"/>
            <a:ext cx="42498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②学校園管理外のこどもの対応</a:t>
            </a:r>
            <a:endParaRPr lang="en-US" altLang="ja-JP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F03148B-C1C6-D611-5D28-664FE2C4F27E}"/>
              </a:ext>
            </a:extLst>
          </p:cNvPr>
          <p:cNvSpPr txBox="1"/>
          <p:nvPr/>
        </p:nvSpPr>
        <p:spPr>
          <a:xfrm>
            <a:off x="322144" y="5244708"/>
            <a:ext cx="3429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457200">
              <a:buNone/>
            </a:pPr>
            <a:r>
              <a:rPr lang="ja-JP" altLang="en-US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③</a:t>
            </a: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土日祝日や夜間の地域行事</a:t>
            </a:r>
            <a:endParaRPr lang="en-US" altLang="ja-JP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1255350-242E-A22A-D75B-55DEC16C8227}"/>
              </a:ext>
            </a:extLst>
          </p:cNvPr>
          <p:cNvSpPr txBox="1"/>
          <p:nvPr/>
        </p:nvSpPr>
        <p:spPr>
          <a:xfrm>
            <a:off x="322144" y="6836847"/>
            <a:ext cx="3429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④部活動の実施</a:t>
            </a:r>
            <a:endParaRPr lang="ja-JP" altLang="en-US" dirty="0">
              <a:solidFill>
                <a:srgbClr val="0070C0"/>
              </a:solidFill>
              <a:highlight>
                <a:srgbClr val="00FFFF"/>
              </a:highlight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5436F2E-9CBC-F4AC-5F86-C25D9BF1041A}"/>
              </a:ext>
            </a:extLst>
          </p:cNvPr>
          <p:cNvSpPr txBox="1"/>
          <p:nvPr/>
        </p:nvSpPr>
        <p:spPr>
          <a:xfrm>
            <a:off x="322144" y="8088023"/>
            <a:ext cx="3454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457200">
              <a:buNone/>
            </a:pPr>
            <a:r>
              <a:rPr lang="ja-JP" altLang="en-US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⑤夏季</a:t>
            </a:r>
            <a:r>
              <a:rPr lang="ja-JP" altLang="en-US" sz="1800" dirty="0">
                <a:solidFill>
                  <a:srgbClr val="0070C0"/>
                </a:solidFill>
                <a:highlight>
                  <a:srgbClr val="00FFFF"/>
                </a:highligh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学校閉庁日</a:t>
            </a:r>
            <a:endParaRPr lang="en-US" altLang="ja-JP" sz="1800" dirty="0">
              <a:solidFill>
                <a:srgbClr val="0070C0"/>
              </a:solidFill>
              <a:highlight>
                <a:srgbClr val="00FFFF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321E8A4D-9B63-6A3D-768A-4399E9D71CD5}"/>
              </a:ext>
            </a:extLst>
          </p:cNvPr>
          <p:cNvSpPr/>
          <p:nvPr/>
        </p:nvSpPr>
        <p:spPr>
          <a:xfrm>
            <a:off x="365004" y="5567542"/>
            <a:ext cx="6007105" cy="115457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後も、保護者・地域のみなさまのご支援をいただきながら、地域に親しまれる学校園をめざしてまいりますが、教職員の長時間勤務を縮減するため、勤務時間外に行われる地域行事への参加につきましては、ご相談させていただく場合があります。ご配慮くださいますようお願い申し上げます。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E372C52F-5EAE-B8E8-C6E7-64EB3CB39D65}"/>
              </a:ext>
            </a:extLst>
          </p:cNvPr>
          <p:cNvSpPr/>
          <p:nvPr/>
        </p:nvSpPr>
        <p:spPr>
          <a:xfrm>
            <a:off x="377703" y="4164931"/>
            <a:ext cx="6007105" cy="960247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放課後や夜間など、学校園外での生活に起因する問題は、学校園として対応することは困難な場合があります。事案に応じて、警察や救急・消防、専門機関等への連絡や相談をお願いします。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en-US" altLang="ja-JP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各学校園ホームページにも各種相談窓口一覧が掲載されております。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E31D9DC8-7891-7668-3CF1-1D08745995EE}"/>
              </a:ext>
            </a:extLst>
          </p:cNvPr>
          <p:cNvSpPr/>
          <p:nvPr/>
        </p:nvSpPr>
        <p:spPr>
          <a:xfrm>
            <a:off x="390404" y="7153636"/>
            <a:ext cx="6007105" cy="828125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defTabSz="457200">
              <a:buNone/>
            </a:pPr>
            <a:r>
              <a:rPr lang="ja-JP" altLang="en-US" sz="14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国のガイドラインを踏まえ、ノークラブデーなどを設定しています。</a:t>
            </a:r>
            <a:endParaRPr lang="en-US" altLang="ja-JP" sz="14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indent="0">
              <a:buNone/>
            </a:pP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●部活動休養日：週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日以上（少なくとも平日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日、土日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日以上）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indent="0">
              <a:buNone/>
            </a:pP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●活動時間のめやす：長くとも平日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時間程度、休日</a:t>
            </a:r>
            <a:r>
              <a:rPr lang="en-US" altLang="ja-JP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ja-JP" altLang="en-US" sz="1200" dirty="0">
                <a:solidFill>
                  <a:srgbClr val="00206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時間程度</a:t>
            </a:r>
            <a:endParaRPr lang="en-US" altLang="ja-JP" sz="1200" dirty="0">
              <a:solidFill>
                <a:srgbClr val="00206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D5A9450F-F055-802D-E371-F18BB6A17A77}"/>
              </a:ext>
            </a:extLst>
          </p:cNvPr>
          <p:cNvSpPr/>
          <p:nvPr/>
        </p:nvSpPr>
        <p:spPr>
          <a:xfrm>
            <a:off x="365004" y="8418471"/>
            <a:ext cx="6032505" cy="90790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defTabSz="457200">
              <a:buNone/>
            </a:pPr>
            <a:r>
              <a:rPr lang="ja-JP" altLang="en-US" sz="14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令和８年度は、</a:t>
            </a:r>
            <a:r>
              <a:rPr lang="en-US" altLang="ja-JP" sz="14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8</a:t>
            </a:r>
            <a:r>
              <a:rPr lang="ja-JP" altLang="en-US" sz="14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月１０日（月）～１７日（月）の期間となります。</a:t>
            </a:r>
            <a:endParaRPr lang="en-US" altLang="ja-JP" sz="1400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●学校閉庁日：日直等を置かず、学校園の業務を休止するもの（原則として教職員不在）</a:t>
            </a:r>
            <a:endParaRPr lang="en-US" altLang="ja-JP" sz="1200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" name="タイトル 8">
            <a:extLst>
              <a:ext uri="{FF2B5EF4-FFF2-40B4-BE49-F238E27FC236}">
                <a16:creationId xmlns:a16="http://schemas.microsoft.com/office/drawing/2014/main" id="{94EE381B-A618-07B4-0CB2-D4333F3223A9}"/>
              </a:ext>
            </a:extLst>
          </p:cNvPr>
          <p:cNvSpPr txBox="1">
            <a:spLocks/>
          </p:cNvSpPr>
          <p:nvPr/>
        </p:nvSpPr>
        <p:spPr>
          <a:xfrm>
            <a:off x="390404" y="1291629"/>
            <a:ext cx="6007105" cy="767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b="1" dirty="0">
                <a:latin typeface="+mj-ea"/>
                <a:cs typeface="+mn-cs"/>
              </a:rPr>
              <a:t>教員が、こどもたちの前でいきいきと働き、授業の質を高めるための授業準備や教材研究、こどもたちと向き合う時間を十分確保し、よりよい教育を行うために、以下①～⑤の取組へのご理解・ご協力をお願いします。</a:t>
            </a:r>
          </a:p>
        </p:txBody>
      </p:sp>
      <p:sp>
        <p:nvSpPr>
          <p:cNvPr id="11" name="タイトル 8">
            <a:extLst>
              <a:ext uri="{FF2B5EF4-FFF2-40B4-BE49-F238E27FC236}">
                <a16:creationId xmlns:a16="http://schemas.microsoft.com/office/drawing/2014/main" id="{CCB8181F-0A5B-75CB-0847-1AD00000353B}"/>
              </a:ext>
            </a:extLst>
          </p:cNvPr>
          <p:cNvSpPr txBox="1">
            <a:spLocks/>
          </p:cNvSpPr>
          <p:nvPr/>
        </p:nvSpPr>
        <p:spPr>
          <a:xfrm>
            <a:off x="-123825" y="102545"/>
            <a:ext cx="2670629" cy="4733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保護者・地域のみなさまへ</a:t>
            </a:r>
          </a:p>
        </p:txBody>
      </p:sp>
      <p:sp>
        <p:nvSpPr>
          <p:cNvPr id="15" name="タイトル 8">
            <a:extLst>
              <a:ext uri="{FF2B5EF4-FFF2-40B4-BE49-F238E27FC236}">
                <a16:creationId xmlns:a16="http://schemas.microsoft.com/office/drawing/2014/main" id="{04F9B6FD-E7A1-E1CE-5B38-A2D548F7FCA2}"/>
              </a:ext>
            </a:extLst>
          </p:cNvPr>
          <p:cNvSpPr txBox="1">
            <a:spLocks/>
          </p:cNvSpPr>
          <p:nvPr/>
        </p:nvSpPr>
        <p:spPr>
          <a:xfrm>
            <a:off x="2055863" y="9432634"/>
            <a:ext cx="2670629" cy="4733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堺市教育委員会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868CDCD-02B5-FD87-A214-253810AF7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088" y="120289"/>
            <a:ext cx="914132" cy="35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60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914</TotalTime>
  <Words>423</Words>
  <Application>Microsoft Office PowerPoint</Application>
  <PresentationFormat>A4 210 x 297 mm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HGPｺﾞｼｯｸM</vt:lpstr>
      <vt:lpstr>HGSｺﾞｼｯｸE</vt:lpstr>
      <vt:lpstr>UD デジタル 教科書体 NK-B</vt:lpstr>
      <vt:lpstr>UD デジタル 教科書体 NK-R</vt:lpstr>
      <vt:lpstr>Arial</vt:lpstr>
      <vt:lpstr>Calibri</vt:lpstr>
      <vt:lpstr>Calibri Light</vt:lpstr>
      <vt:lpstr>Office テーマ</vt:lpstr>
      <vt:lpstr>登下校の見守りや清掃活動など様々な活動に ご協力いただきありがとうございます。</vt:lpstr>
    </vt:vector>
  </TitlesOfParts>
  <Company>堺市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堺市のこどもたちのために、 学校園の働き方改革に ご理解・ご協力をお願いします。</dc:title>
  <dc:creator>堺市</dc:creator>
  <cp:lastModifiedBy>山口陽平</cp:lastModifiedBy>
  <cp:revision>119</cp:revision>
  <cp:lastPrinted>2026-07-10T03:33:17Z</cp:lastPrinted>
  <dcterms:created xsi:type="dcterms:W3CDTF">2025-06-27T05:06:24Z</dcterms:created>
  <dcterms:modified xsi:type="dcterms:W3CDTF">2026-07-29T07:15:40Z</dcterms:modified>
</cp:coreProperties>
</file>