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Lst>
  <p:sldSz cx="6858000" cy="9906000" type="A4"/>
  <p:notesSz cx="673893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1F230565-23D6-4DB3-8B03-15355773D179}">
          <p14:sldIdLst>
            <p14:sldId id="257"/>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59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46137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140246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357477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16483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25573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67F452-72C8-47D6-B956-BF118A40A2D6}"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19183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67F452-72C8-47D6-B956-BF118A40A2D6}" type="datetimeFigureOut">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330130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67F452-72C8-47D6-B956-BF118A40A2D6}" type="datetimeFigureOut">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70630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7F452-72C8-47D6-B956-BF118A40A2D6}" type="datetimeFigureOut">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50148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67F452-72C8-47D6-B956-BF118A40A2D6}"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180342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67F452-72C8-47D6-B956-BF118A40A2D6}"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76418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D67F452-72C8-47D6-B956-BF118A40A2D6}" type="datetimeFigureOut">
              <a:rPr kumimoji="1" lang="ja-JP" altLang="en-US" smtClean="0"/>
              <a:t>2025/7/24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6859799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tmp"/><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17">
            <a:extLst>
              <a:ext uri="{FF2B5EF4-FFF2-40B4-BE49-F238E27FC236}">
                <a16:creationId xmlns:a16="http://schemas.microsoft.com/office/drawing/2014/main" id="{DF4B4275-4EBB-2912-F27B-5C39330FD412}"/>
              </a:ext>
            </a:extLst>
          </p:cNvPr>
          <p:cNvSpPr>
            <a:spLocks noGrp="1"/>
          </p:cNvSpPr>
          <p:nvPr>
            <p:ph idx="1"/>
          </p:nvPr>
        </p:nvSpPr>
        <p:spPr>
          <a:xfrm>
            <a:off x="323428" y="3566161"/>
            <a:ext cx="6211142" cy="4875131"/>
          </a:xfrm>
          <a:ln w="38100">
            <a:solidFill>
              <a:srgbClr val="00B0F0"/>
            </a:solidFill>
            <a:prstDash val="sysDot"/>
          </a:ln>
        </p:spPr>
        <p:txBody>
          <a:bodyPr>
            <a:normAutofit/>
          </a:bodyPr>
          <a:lstStyle/>
          <a:p>
            <a:pPr marL="0" indent="0" algn="ctr">
              <a:buNone/>
            </a:pPr>
            <a:r>
              <a:rPr lang="ja-JP" altLang="en-US" sz="1200" dirty="0"/>
              <a:t>　　　　</a:t>
            </a:r>
            <a:r>
              <a:rPr lang="ja-JP" altLang="en-US" sz="1600" b="1" dirty="0">
                <a:latin typeface="BIZ UDPゴシック" panose="020B0400000000000000" pitchFamily="50" charset="-128"/>
                <a:ea typeface="BIZ UDPゴシック" panose="020B0400000000000000" pitchFamily="50" charset="-128"/>
              </a:rPr>
              <a:t>　</a:t>
            </a:r>
            <a:endParaRPr lang="en-US" altLang="ja-JP" sz="1600" b="1" dirty="0">
              <a:latin typeface="BIZ UDPゴシック" panose="020B0400000000000000" pitchFamily="50" charset="-128"/>
              <a:ea typeface="BIZ UDPゴシック" panose="020B0400000000000000" pitchFamily="50" charset="-128"/>
            </a:endParaRPr>
          </a:p>
          <a:p>
            <a:pPr marL="0" indent="0" algn="ctr">
              <a:buNone/>
            </a:pPr>
            <a:r>
              <a:rPr lang="ja-JP" altLang="en-US" sz="2800" b="1" u="sng" dirty="0">
                <a:solidFill>
                  <a:srgbClr val="0070C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長時間勤務が改善しないと・・・</a:t>
            </a:r>
            <a:endParaRPr lang="en-US" altLang="ja-JP" sz="1800" b="1" dirty="0">
              <a:latin typeface="BIZ UDPゴシック" panose="020B0400000000000000" pitchFamily="50" charset="-128"/>
              <a:ea typeface="BIZ UDPゴシック" panose="020B0400000000000000" pitchFamily="50" charset="-128"/>
            </a:endParaRPr>
          </a:p>
          <a:p>
            <a:pPr marL="0" indent="0" algn="ctr">
              <a:buNone/>
            </a:pPr>
            <a:endParaRPr lang="en-US" altLang="ja-JP" sz="1050" b="1" dirty="0">
              <a:latin typeface="BIZ UDPゴシック" panose="020B0400000000000000" pitchFamily="50" charset="-128"/>
              <a:ea typeface="BIZ UDPゴシック" panose="020B0400000000000000" pitchFamily="50" charset="-128"/>
            </a:endParaRPr>
          </a:p>
          <a:p>
            <a:pPr marL="0" indent="0" algn="ctr">
              <a:buNone/>
            </a:pPr>
            <a:r>
              <a:rPr lang="ja-JP" altLang="en-US" sz="1800" b="1" dirty="0">
                <a:latin typeface="BIZ UDPゴシック" panose="020B0400000000000000" pitchFamily="50" charset="-128"/>
                <a:ea typeface="BIZ UDPゴシック" panose="020B0400000000000000" pitchFamily="50" charset="-128"/>
              </a:rPr>
              <a:t>▼</a:t>
            </a:r>
            <a:endParaRPr lang="en-US" altLang="ja-JP" sz="1800" b="1" dirty="0">
              <a:latin typeface="BIZ UDPゴシック" panose="020B0400000000000000" pitchFamily="50" charset="-128"/>
              <a:ea typeface="BIZ UDPゴシック" panose="020B0400000000000000" pitchFamily="50" charset="-128"/>
            </a:endParaRPr>
          </a:p>
          <a:p>
            <a:pPr marL="0" indent="0" algn="ctr">
              <a:buNone/>
            </a:pPr>
            <a:endParaRPr lang="en-US" altLang="ja-JP" sz="105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 〇心身の疲労で、休職する先生が増加し、教員不足に</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 〇教員をめざす学生等 志願者が減少（過酷な勤務を敬遠）</a:t>
            </a:r>
            <a:endParaRPr lang="en-US" altLang="ja-JP" sz="1800" b="1" dirty="0">
              <a:latin typeface="BIZ UDPゴシック" panose="020B0400000000000000" pitchFamily="50" charset="-128"/>
              <a:ea typeface="BIZ UDPゴシック" panose="020B0400000000000000" pitchFamily="50" charset="-128"/>
            </a:endParaRPr>
          </a:p>
          <a:p>
            <a:pPr marL="0" indent="0" algn="ctr">
              <a:buNone/>
            </a:pPr>
            <a:r>
              <a:rPr lang="ja-JP" altLang="en-US" sz="2800" b="1" dirty="0">
                <a:solidFill>
                  <a:schemeClr val="bg1"/>
                </a:solidFill>
                <a:highlight>
                  <a:srgbClr val="0000FF"/>
                </a:highlight>
                <a:latin typeface="BIZ UDPゴシック" panose="020B0400000000000000" pitchFamily="50" charset="-128"/>
                <a:ea typeface="BIZ UDPゴシック" panose="020B0400000000000000" pitchFamily="50" charset="-128"/>
              </a:rPr>
              <a:t>教育の質の低下を招きかねない</a:t>
            </a:r>
            <a:endParaRPr lang="en-US" altLang="ja-JP" sz="2800" b="1" dirty="0">
              <a:solidFill>
                <a:schemeClr val="bg1"/>
              </a:solidFill>
              <a:highlight>
                <a:srgbClr val="0000FF"/>
              </a:highlight>
              <a:latin typeface="BIZ UDPゴシック" panose="020B0400000000000000" pitchFamily="50" charset="-128"/>
              <a:ea typeface="BIZ UDPゴシック" panose="020B0400000000000000" pitchFamily="50" charset="-128"/>
            </a:endParaRPr>
          </a:p>
          <a:p>
            <a:pPr marL="0" indent="0">
              <a:buNone/>
            </a:pPr>
            <a:r>
              <a:rPr lang="ja-JP" altLang="en-US" sz="1800" b="1" dirty="0">
                <a:solidFill>
                  <a:srgbClr val="00B0F0"/>
                </a:solidFill>
                <a:latin typeface="BIZ UDPゴシック" panose="020B0400000000000000" pitchFamily="50" charset="-128"/>
                <a:ea typeface="BIZ UDPゴシック" panose="020B0400000000000000" pitchFamily="50" charset="-128"/>
              </a:rPr>
              <a:t>ーーーーーーーーーーーーーーーーーーーーーーーーーーー</a:t>
            </a:r>
            <a:endParaRPr lang="en-US" altLang="ja-JP" sz="1800" b="1" dirty="0">
              <a:solidFill>
                <a:srgbClr val="00B0F0"/>
              </a:solidFill>
              <a:latin typeface="BIZ UDPゴシック" panose="020B0400000000000000" pitchFamily="50" charset="-128"/>
              <a:ea typeface="BIZ UDPゴシック" panose="020B0400000000000000" pitchFamily="50" charset="-128"/>
            </a:endParaRPr>
          </a:p>
          <a:p>
            <a:pPr marL="0" indent="0">
              <a:buNone/>
            </a:pPr>
            <a:r>
              <a:rPr lang="ja-JP" altLang="en-US" sz="1600" b="1" dirty="0">
                <a:latin typeface="BIZ UDPゴシック" panose="020B0400000000000000" pitchFamily="50" charset="-128"/>
                <a:ea typeface="BIZ UDPゴシック" panose="020B0400000000000000" pitchFamily="50" charset="-128"/>
              </a:rPr>
              <a:t>教職員が</a:t>
            </a:r>
            <a:r>
              <a:rPr lang="ja-JP" altLang="en-US" sz="1800" dirty="0">
                <a:latin typeface="HGS創英角ｺﾞｼｯｸUB" panose="020B0900000000000000" pitchFamily="50" charset="-128"/>
                <a:ea typeface="HGS創英角ｺﾞｼｯｸUB" panose="020B0900000000000000" pitchFamily="50" charset="-128"/>
              </a:rPr>
              <a:t>「働きやすさ」</a:t>
            </a:r>
            <a:r>
              <a:rPr lang="ja-JP" altLang="en-US" sz="1600" b="1" dirty="0">
                <a:latin typeface="BIZ UDPゴシック" panose="020B0400000000000000" pitchFamily="50" charset="-128"/>
                <a:ea typeface="BIZ UDPゴシック" panose="020B0400000000000000" pitchFamily="50" charset="-128"/>
              </a:rPr>
              <a:t>と</a:t>
            </a:r>
            <a:r>
              <a:rPr lang="ja-JP" altLang="en-US" sz="1800" dirty="0">
                <a:latin typeface="HGS創英角ｺﾞｼｯｸUB" panose="020B0900000000000000" pitchFamily="50" charset="-128"/>
                <a:ea typeface="HGS創英角ｺﾞｼｯｸUB" panose="020B0900000000000000" pitchFamily="50" charset="-128"/>
              </a:rPr>
              <a:t>「働きがい」</a:t>
            </a:r>
            <a:r>
              <a:rPr lang="ja-JP" altLang="en-US" sz="1600" b="1" dirty="0">
                <a:latin typeface="BIZ UDPゴシック" panose="020B0400000000000000" pitchFamily="50" charset="-128"/>
                <a:ea typeface="BIZ UDPゴシック" panose="020B0400000000000000" pitchFamily="50" charset="-128"/>
              </a:rPr>
              <a:t>を感じられる職場環境を実現し、こどもたちに対して、</a:t>
            </a:r>
            <a:r>
              <a:rPr lang="ja-JP" altLang="en-US" sz="1800" b="1" dirty="0">
                <a:latin typeface="BIZ UDPゴシック" panose="020B0400000000000000" pitchFamily="50" charset="-128"/>
                <a:ea typeface="BIZ UDPゴシック" panose="020B0400000000000000" pitchFamily="50" charset="-128"/>
              </a:rPr>
              <a:t>「</a:t>
            </a:r>
            <a:r>
              <a:rPr lang="ja-JP" altLang="en-US" sz="1800" dirty="0">
                <a:latin typeface="HGS創英角ｺﾞｼｯｸUB" panose="020B0900000000000000" pitchFamily="50" charset="-128"/>
                <a:ea typeface="HGS創英角ｺﾞｼｯｸUB" panose="020B0900000000000000" pitchFamily="50" charset="-128"/>
              </a:rPr>
              <a:t>よりよい教育」</a:t>
            </a:r>
            <a:r>
              <a:rPr lang="ja-JP" altLang="en-US" sz="1600" b="1" dirty="0">
                <a:latin typeface="BIZ UDPゴシック" panose="020B0400000000000000" pitchFamily="50" charset="-128"/>
                <a:ea typeface="BIZ UDPゴシック" panose="020B0400000000000000" pitchFamily="50" charset="-128"/>
              </a:rPr>
              <a:t>を提供することができる学校園をめざします。</a:t>
            </a:r>
            <a:endParaRPr lang="en-US" altLang="ja-JP" sz="1600" b="1" dirty="0">
              <a:latin typeface="BIZ UDPゴシック" panose="020B0400000000000000" pitchFamily="50" charset="-128"/>
              <a:ea typeface="BIZ UDPゴシック" panose="020B0400000000000000" pitchFamily="50" charset="-128"/>
            </a:endParaRPr>
          </a:p>
          <a:p>
            <a:pPr marL="0" indent="0">
              <a:buNone/>
            </a:pPr>
            <a:endParaRPr lang="en-US" altLang="ja-JP" sz="1800" b="1" dirty="0">
              <a:latin typeface="BIZ UDPゴシック" panose="020B0400000000000000" pitchFamily="50" charset="-128"/>
              <a:ea typeface="BIZ UDPゴシック" panose="020B0400000000000000" pitchFamily="50" charset="-128"/>
            </a:endParaRPr>
          </a:p>
          <a:p>
            <a:pPr marL="0" indent="0">
              <a:buNone/>
            </a:pPr>
            <a:endParaRPr lang="en-US" altLang="ja-JP" sz="1800" b="1" dirty="0">
              <a:latin typeface="BIZ UDPゴシック" panose="020B0400000000000000" pitchFamily="50" charset="-128"/>
              <a:ea typeface="BIZ UDPゴシック" panose="020B0400000000000000" pitchFamily="50" charset="-128"/>
            </a:endParaRPr>
          </a:p>
          <a:p>
            <a:pPr marL="0" indent="0">
              <a:buNone/>
            </a:pPr>
            <a:endParaRPr lang="en-US" altLang="ja-JP" sz="1800" b="1" dirty="0">
              <a:latin typeface="BIZ UDPゴシック" panose="020B0400000000000000" pitchFamily="50" charset="-128"/>
              <a:ea typeface="BIZ UDPゴシック" panose="020B0400000000000000" pitchFamily="50" charset="-128"/>
            </a:endParaRPr>
          </a:p>
          <a:p>
            <a:pPr marL="0" indent="0">
              <a:buNone/>
            </a:pPr>
            <a:endParaRPr lang="en-US" altLang="ja-JP" sz="1800" b="1"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34A73419-DC4C-5652-8472-ED943F07A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238" y="4440029"/>
            <a:ext cx="757639" cy="748794"/>
          </a:xfrm>
          <a:prstGeom prst="rect">
            <a:avLst/>
          </a:prstGeom>
        </p:spPr>
      </p:pic>
      <p:sp>
        <p:nvSpPr>
          <p:cNvPr id="7" name="タイトル 1">
            <a:extLst>
              <a:ext uri="{FF2B5EF4-FFF2-40B4-BE49-F238E27FC236}">
                <a16:creationId xmlns:a16="http://schemas.microsoft.com/office/drawing/2014/main" id="{25AEAA0E-48DD-3538-703F-C55049D05404}"/>
              </a:ext>
            </a:extLst>
          </p:cNvPr>
          <p:cNvSpPr txBox="1">
            <a:spLocks/>
          </p:cNvSpPr>
          <p:nvPr/>
        </p:nvSpPr>
        <p:spPr>
          <a:xfrm>
            <a:off x="323428" y="8441292"/>
            <a:ext cx="6211141" cy="1302207"/>
          </a:xfrm>
          <a:prstGeom prst="rect">
            <a:avLst/>
          </a:prstGeom>
        </p:spPr>
        <p:txBody>
          <a:bodyPr vert="horz" lIns="112542" tIns="56272" rIns="112542" bIns="56272"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600" dirty="0">
                <a:solidFill>
                  <a:srgbClr val="0070C0"/>
                </a:solidFill>
                <a:latin typeface="UD デジタル 教科書体 NK-B" panose="02020700000000000000" pitchFamily="18" charset="-128"/>
                <a:ea typeface="UD デジタル 教科書体 NK-B" panose="02020700000000000000" pitchFamily="18" charset="-128"/>
              </a:rPr>
              <a:t>保護者や地域のみなさまにおかれましては、これまでも学校園の教育活動にご協力・ご参画いただいていますが、教員が、</a:t>
            </a:r>
            <a:r>
              <a:rPr lang="ja-JP" altLang="en-US" sz="1600" u="sng"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600" b="1" u="sng" dirty="0">
                <a:solidFill>
                  <a:srgbClr val="0070C0"/>
                </a:solidFill>
                <a:latin typeface="UD デジタル 教科書体 NK-B" panose="02020700000000000000" pitchFamily="18" charset="-128"/>
                <a:ea typeface="UD デジタル 教科書体 NK-B" panose="02020700000000000000" pitchFamily="18" charset="-128"/>
              </a:rPr>
              <a:t>教員でなければできない業務</a:t>
            </a:r>
            <a:r>
              <a:rPr lang="ja-JP" altLang="en-US" sz="1600" u="sng"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600" dirty="0">
                <a:solidFill>
                  <a:srgbClr val="0070C0"/>
                </a:solidFill>
                <a:latin typeface="UD デジタル 教科書体 NK-B" panose="02020700000000000000" pitchFamily="18" charset="-128"/>
                <a:ea typeface="UD デジタル 教科書体 NK-B" panose="02020700000000000000" pitchFamily="18" charset="-128"/>
              </a:rPr>
              <a:t>に全力投球できるようにすることが、こどもたちへのよりよい教育につながることをぜひご理解いただき、さらなるご協力をお願い申し上げます。</a:t>
            </a:r>
          </a:p>
        </p:txBody>
      </p:sp>
      <p:sp>
        <p:nvSpPr>
          <p:cNvPr id="13" name="タイトル 1">
            <a:extLst>
              <a:ext uri="{FF2B5EF4-FFF2-40B4-BE49-F238E27FC236}">
                <a16:creationId xmlns:a16="http://schemas.microsoft.com/office/drawing/2014/main" id="{CE245620-C48A-A60A-405D-0F6C773CDA03}"/>
              </a:ext>
            </a:extLst>
          </p:cNvPr>
          <p:cNvSpPr>
            <a:spLocks noGrp="1"/>
          </p:cNvSpPr>
          <p:nvPr>
            <p:ph type="title"/>
          </p:nvPr>
        </p:nvSpPr>
        <p:spPr>
          <a:xfrm>
            <a:off x="307031" y="509602"/>
            <a:ext cx="6368981" cy="1973943"/>
          </a:xfrm>
        </p:spPr>
        <p:txBody>
          <a:bodyPr>
            <a:normAutofit/>
          </a:bodyPr>
          <a:lstStyle/>
          <a:p>
            <a:r>
              <a:rPr lang="ja-JP" altLang="en-US" sz="2400" b="1" dirty="0">
                <a:latin typeface="メイリオ" panose="020B0604030504040204" pitchFamily="50" charset="-128"/>
                <a:ea typeface="メイリオ" panose="020B0604030504040204" pitchFamily="50" charset="-128"/>
              </a:rPr>
              <a:t>堺市のこどもたちのために、</a:t>
            </a:r>
            <a:br>
              <a:rPr lang="en-US" altLang="ja-JP" sz="2400" b="1" dirty="0">
                <a:latin typeface="メイリオ" panose="020B0604030504040204" pitchFamily="50" charset="-128"/>
                <a:ea typeface="メイリオ" panose="020B0604030504040204" pitchFamily="50" charset="-128"/>
              </a:rPr>
            </a:br>
            <a:br>
              <a:rPr lang="en-US" altLang="ja-JP" sz="2400" b="1" dirty="0">
                <a:latin typeface="メイリオ" panose="020B0604030504040204" pitchFamily="50" charset="-128"/>
                <a:ea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rPr>
              <a:t>　</a:t>
            </a:r>
            <a:r>
              <a:rPr lang="ja-JP" altLang="en-US" sz="4400" b="1" dirty="0">
                <a:latin typeface="メイリオ" panose="020B0604030504040204" pitchFamily="50" charset="-128"/>
                <a:ea typeface="メイリオ" panose="020B0604030504040204" pitchFamily="50" charset="-128"/>
              </a:rPr>
              <a:t>学校園の働き方改革</a:t>
            </a:r>
            <a:r>
              <a:rPr lang="ja-JP" altLang="en-US" sz="2400" b="1" dirty="0">
                <a:latin typeface="メイリオ" panose="020B0604030504040204" pitchFamily="50" charset="-128"/>
                <a:ea typeface="メイリオ" panose="020B0604030504040204" pitchFamily="50" charset="-128"/>
              </a:rPr>
              <a:t>に</a:t>
            </a:r>
            <a:br>
              <a:rPr lang="en-US" altLang="ja-JP" sz="4000" b="1" dirty="0">
                <a:latin typeface="メイリオ" panose="020B0604030504040204" pitchFamily="50" charset="-128"/>
                <a:ea typeface="メイリオ" panose="020B0604030504040204" pitchFamily="50" charset="-128"/>
              </a:rPr>
            </a:br>
            <a:r>
              <a:rPr lang="ja-JP" altLang="en-US" sz="40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ご理解・ご協力をお願いします。</a:t>
            </a:r>
            <a:endParaRPr lang="ja-JP" altLang="en-US" sz="2462" b="1"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4E9E41AE-BF29-87CB-DB93-01670E037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880" y="162501"/>
            <a:ext cx="914132" cy="350585"/>
          </a:xfrm>
          <a:prstGeom prst="rect">
            <a:avLst/>
          </a:prstGeom>
        </p:spPr>
      </p:pic>
      <p:sp>
        <p:nvSpPr>
          <p:cNvPr id="15" name="タイトル 1">
            <a:extLst>
              <a:ext uri="{FF2B5EF4-FFF2-40B4-BE49-F238E27FC236}">
                <a16:creationId xmlns:a16="http://schemas.microsoft.com/office/drawing/2014/main" id="{FB26E80F-E21A-5FE3-15DD-47941541A16B}"/>
              </a:ext>
            </a:extLst>
          </p:cNvPr>
          <p:cNvSpPr txBox="1">
            <a:spLocks/>
          </p:cNvSpPr>
          <p:nvPr/>
        </p:nvSpPr>
        <p:spPr>
          <a:xfrm>
            <a:off x="323430" y="2520627"/>
            <a:ext cx="6148058" cy="404691"/>
          </a:xfrm>
          <a:prstGeom prst="rect">
            <a:avLst/>
          </a:prstGeom>
          <a:ln w="38100">
            <a:solidFill>
              <a:srgbClr val="00B0F0"/>
            </a:solidFill>
          </a:ln>
        </p:spPr>
        <p:txBody>
          <a:bodyPr vert="horz" lIns="112542" tIns="56272" rIns="112542" bIns="56272" rtlCol="0" anchor="ctr">
            <a:normAutofit fontScale="92500" lnSpcReduction="1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462" dirty="0">
                <a:solidFill>
                  <a:srgbClr val="0070C0"/>
                </a:solidFill>
                <a:latin typeface="BIZ UDPゴシック" panose="020B0400000000000000" pitchFamily="50" charset="-128"/>
                <a:ea typeface="BIZ UDPゴシック" panose="020B0400000000000000" pitchFamily="50" charset="-128"/>
              </a:rPr>
              <a:t>Q. </a:t>
            </a:r>
            <a:r>
              <a:rPr lang="ja-JP" altLang="en-US" sz="2462" dirty="0">
                <a:solidFill>
                  <a:srgbClr val="0070C0"/>
                </a:solidFill>
                <a:latin typeface="BIZ UDPゴシック" panose="020B0400000000000000" pitchFamily="50" charset="-128"/>
                <a:ea typeface="BIZ UDPゴシック" panose="020B0400000000000000" pitchFamily="50" charset="-128"/>
              </a:rPr>
              <a:t>どうして、働き方改革が必要？</a:t>
            </a:r>
          </a:p>
        </p:txBody>
      </p:sp>
      <p:sp>
        <p:nvSpPr>
          <p:cNvPr id="16" name="タイトル 1">
            <a:extLst>
              <a:ext uri="{FF2B5EF4-FFF2-40B4-BE49-F238E27FC236}">
                <a16:creationId xmlns:a16="http://schemas.microsoft.com/office/drawing/2014/main" id="{9541CDBA-7F85-3CF3-4CEA-0CEA41BE0D4C}"/>
              </a:ext>
            </a:extLst>
          </p:cNvPr>
          <p:cNvSpPr txBox="1">
            <a:spLocks/>
          </p:cNvSpPr>
          <p:nvPr/>
        </p:nvSpPr>
        <p:spPr>
          <a:xfrm>
            <a:off x="323428" y="2925319"/>
            <a:ext cx="6148059" cy="640842"/>
          </a:xfrm>
          <a:prstGeom prst="rect">
            <a:avLst/>
          </a:prstGeom>
        </p:spPr>
        <p:txBody>
          <a:bodyPr vert="horz" lIns="112542" tIns="56272" rIns="112542" bIns="56272"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800" dirty="0">
                <a:latin typeface="BIZ UDPゴシック" panose="020B0400000000000000" pitchFamily="50" charset="-128"/>
                <a:ea typeface="BIZ UDPゴシック" panose="020B0400000000000000" pitchFamily="50" charset="-128"/>
              </a:rPr>
              <a:t>近年、学校園が担う業務が増加し、依然として長時間勤務の教職員が多い状況にあります。</a:t>
            </a:r>
            <a:endParaRPr lang="en-US" altLang="ja-JP" sz="1800" dirty="0">
              <a:latin typeface="BIZ UDPゴシック" panose="020B0400000000000000" pitchFamily="50" charset="-128"/>
              <a:ea typeface="BIZ UDPゴシック" panose="020B0400000000000000" pitchFamily="50" charset="-128"/>
            </a:endParaRPr>
          </a:p>
        </p:txBody>
      </p:sp>
      <p:sp>
        <p:nvSpPr>
          <p:cNvPr id="2" name="タイトル 8">
            <a:extLst>
              <a:ext uri="{FF2B5EF4-FFF2-40B4-BE49-F238E27FC236}">
                <a16:creationId xmlns:a16="http://schemas.microsoft.com/office/drawing/2014/main" id="{3A8402C1-A1CA-A9EB-EFAC-188A715E7F58}"/>
              </a:ext>
            </a:extLst>
          </p:cNvPr>
          <p:cNvSpPr txBox="1">
            <a:spLocks/>
          </p:cNvSpPr>
          <p:nvPr/>
        </p:nvSpPr>
        <p:spPr>
          <a:xfrm>
            <a:off x="-123825" y="-846"/>
            <a:ext cx="2670629" cy="4733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dirty="0">
                <a:latin typeface="UD デジタル 教科書体 NK-R" panose="02020400000000000000" pitchFamily="18" charset="-128"/>
                <a:ea typeface="UD デジタル 教科書体 NK-R" panose="02020400000000000000" pitchFamily="18" charset="-128"/>
                <a:cs typeface="+mn-cs"/>
              </a:rPr>
              <a:t>保護者・地域のみなさまへ</a:t>
            </a:r>
          </a:p>
        </p:txBody>
      </p:sp>
      <p:pic>
        <p:nvPicPr>
          <p:cNvPr id="8" name="Picture 2" descr="仕事を投げ出す人のイラスト（男性）">
            <a:extLst>
              <a:ext uri="{FF2B5EF4-FFF2-40B4-BE49-F238E27FC236}">
                <a16:creationId xmlns:a16="http://schemas.microsoft.com/office/drawing/2014/main" id="{F2641915-C78D-74D0-4D6E-8FB6FAA7A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485" y="4399764"/>
            <a:ext cx="1057210" cy="829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集合している人たちのイラスト（子供） | かわいいフリー素材集 いらすとや">
            <a:extLst>
              <a:ext uri="{FF2B5EF4-FFF2-40B4-BE49-F238E27FC236}">
                <a16:creationId xmlns:a16="http://schemas.microsoft.com/office/drawing/2014/main" id="{41BC768C-E870-0E0B-94C3-8AA9516415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656" y="7286625"/>
            <a:ext cx="1326299" cy="1129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男性の先生と生徒のイラスト | かわいいフリー素材集 いらすとや">
            <a:extLst>
              <a:ext uri="{FF2B5EF4-FFF2-40B4-BE49-F238E27FC236}">
                <a16:creationId xmlns:a16="http://schemas.microsoft.com/office/drawing/2014/main" id="{CC772BDD-3ABE-BAAF-FCC9-81C4644664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6804" y="7598418"/>
            <a:ext cx="1290173" cy="8012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女性の先生と生徒のイラスト | かわいいフリー素材集 いらすとや">
            <a:extLst>
              <a:ext uri="{FF2B5EF4-FFF2-40B4-BE49-F238E27FC236}">
                <a16:creationId xmlns:a16="http://schemas.microsoft.com/office/drawing/2014/main" id="{817FAB5B-5552-00E2-6513-96F25B9C32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1142" y="7554743"/>
            <a:ext cx="1360499" cy="8449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驚いている女の子のイラスト">
            <a:extLst>
              <a:ext uri="{FF2B5EF4-FFF2-40B4-BE49-F238E27FC236}">
                <a16:creationId xmlns:a16="http://schemas.microsoft.com/office/drawing/2014/main" id="{0D413FB9-507C-DD54-6020-84F973472D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151" y="4447174"/>
            <a:ext cx="700860" cy="7416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驚いている男の子のイラスト">
            <a:extLst>
              <a:ext uri="{FF2B5EF4-FFF2-40B4-BE49-F238E27FC236}">
                <a16:creationId xmlns:a16="http://schemas.microsoft.com/office/drawing/2014/main" id="{42F3460A-C357-2EDD-1DBE-37628FD280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6097" y="4440029"/>
            <a:ext cx="700860" cy="741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54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926BB01-CC66-9C97-B8A1-2A21970FE49F}"/>
              </a:ext>
            </a:extLst>
          </p:cNvPr>
          <p:cNvSpPr>
            <a:spLocks noGrp="1"/>
          </p:cNvSpPr>
          <p:nvPr>
            <p:ph idx="1"/>
          </p:nvPr>
        </p:nvSpPr>
        <p:spPr>
          <a:xfrm>
            <a:off x="322144" y="2211077"/>
            <a:ext cx="6138069" cy="360621"/>
          </a:xfrm>
        </p:spPr>
        <p:txBody>
          <a:bodyPr>
            <a:normAutofit/>
          </a:bodyPr>
          <a:lstStyle/>
          <a:p>
            <a:pPr marL="0" indent="0">
              <a:buNone/>
            </a:pPr>
            <a:r>
              <a:rPr kumimoji="1"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①</a:t>
            </a:r>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教員の勤務時間を考慮した対応</a:t>
            </a:r>
            <a:endParaRPr kumimoji="1"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endParaRPr>
          </a:p>
        </p:txBody>
      </p:sp>
      <p:sp>
        <p:nvSpPr>
          <p:cNvPr id="9" name="タイトル 8">
            <a:extLst>
              <a:ext uri="{FF2B5EF4-FFF2-40B4-BE49-F238E27FC236}">
                <a16:creationId xmlns:a16="http://schemas.microsoft.com/office/drawing/2014/main" id="{F8A69DC2-A6CB-E174-B8B0-F29074762B74}"/>
              </a:ext>
            </a:extLst>
          </p:cNvPr>
          <p:cNvSpPr>
            <a:spLocks noGrp="1"/>
          </p:cNvSpPr>
          <p:nvPr>
            <p:ph type="title"/>
          </p:nvPr>
        </p:nvSpPr>
        <p:spPr>
          <a:xfrm>
            <a:off x="471485" y="399816"/>
            <a:ext cx="5915025" cy="949075"/>
          </a:xfrm>
        </p:spPr>
        <p:txBody>
          <a:bodyPr>
            <a:noAutofit/>
          </a:bodyPr>
          <a:lstStyle/>
          <a:p>
            <a:pPr algn="ctr"/>
            <a:r>
              <a:rPr lang="ja-JP" altLang="en-US" sz="2200" u="dottedHeavy" dirty="0">
                <a:effectLst>
                  <a:outerShdw blurRad="38100" dist="38100" dir="2700000" algn="tl">
                    <a:srgbClr val="000000">
                      <a:alpha val="43137"/>
                    </a:srgbClr>
                  </a:outerShdw>
                </a:effectLst>
                <a:highlight>
                  <a:srgbClr val="00FFFF"/>
                </a:highlight>
                <a:latin typeface="HGSｺﾞｼｯｸE" panose="020B0900000000000000" pitchFamily="50" charset="-128"/>
                <a:ea typeface="HGSｺﾞｼｯｸE" panose="020B0900000000000000" pitchFamily="50" charset="-128"/>
                <a:cs typeface="+mn-cs"/>
              </a:rPr>
              <a:t>登下校の見守りや清掃活動など様々な活動に</a:t>
            </a:r>
            <a:br>
              <a:rPr lang="en-US" altLang="ja-JP" sz="2200" u="dottedHeavy" dirty="0">
                <a:effectLst>
                  <a:outerShdw blurRad="38100" dist="38100" dir="2700000" algn="tl">
                    <a:srgbClr val="000000">
                      <a:alpha val="43137"/>
                    </a:srgbClr>
                  </a:outerShdw>
                </a:effectLst>
                <a:highlight>
                  <a:srgbClr val="00FFFF"/>
                </a:highlight>
                <a:latin typeface="HGSｺﾞｼｯｸE" panose="020B0900000000000000" pitchFamily="50" charset="-128"/>
                <a:ea typeface="HGSｺﾞｼｯｸE" panose="020B0900000000000000" pitchFamily="50" charset="-128"/>
                <a:cs typeface="+mn-cs"/>
              </a:rPr>
            </a:br>
            <a:r>
              <a:rPr lang="ja-JP" altLang="en-US" sz="2200" u="dottedHeavy" dirty="0">
                <a:effectLst>
                  <a:outerShdw blurRad="38100" dist="38100" dir="2700000" algn="tl">
                    <a:srgbClr val="000000">
                      <a:alpha val="43137"/>
                    </a:srgbClr>
                  </a:outerShdw>
                </a:effectLst>
                <a:highlight>
                  <a:srgbClr val="00FFFF"/>
                </a:highlight>
                <a:latin typeface="HGSｺﾞｼｯｸE" panose="020B0900000000000000" pitchFamily="50" charset="-128"/>
                <a:ea typeface="HGSｺﾞｼｯｸE" panose="020B0900000000000000" pitchFamily="50" charset="-128"/>
                <a:cs typeface="+mn-cs"/>
              </a:rPr>
              <a:t>ご協力いただきありがとうございます。</a:t>
            </a:r>
          </a:p>
        </p:txBody>
      </p:sp>
      <p:sp>
        <p:nvSpPr>
          <p:cNvPr id="14" name="四角形: 角を丸くする 13">
            <a:extLst>
              <a:ext uri="{FF2B5EF4-FFF2-40B4-BE49-F238E27FC236}">
                <a16:creationId xmlns:a16="http://schemas.microsoft.com/office/drawing/2014/main" id="{D2F81D5B-0E6D-3A1F-783E-4087A6E69902}"/>
              </a:ext>
            </a:extLst>
          </p:cNvPr>
          <p:cNvSpPr/>
          <p:nvPr/>
        </p:nvSpPr>
        <p:spPr>
          <a:xfrm>
            <a:off x="377703" y="2536510"/>
            <a:ext cx="6007105" cy="1206528"/>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学校園への電話連絡等は、原則として勤務時間内にお願いします。</a:t>
            </a: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●勤務時間外は、留守番電話設定となります（伝言メッセージ録音機能はありません）</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●教員の１日の勤務時間</a:t>
            </a:r>
            <a:r>
              <a:rPr lang="ja-JP" altLang="en-US" sz="1200">
                <a:solidFill>
                  <a:srgbClr val="002060"/>
                </a:solidFill>
                <a:latin typeface="HGPｺﾞｼｯｸM" panose="020B0600000000000000" pitchFamily="50" charset="-128"/>
                <a:ea typeface="HGPｺﾞｼｯｸM" panose="020B0600000000000000" pitchFamily="50" charset="-128"/>
              </a:rPr>
              <a:t>は、</a:t>
            </a:r>
            <a:r>
              <a:rPr lang="ja-JP" altLang="en-US" sz="1200" u="sng">
                <a:solidFill>
                  <a:srgbClr val="002060"/>
                </a:solidFill>
                <a:latin typeface="HGPｺﾞｼｯｸM" panose="020B0600000000000000" pitchFamily="50" charset="-128"/>
                <a:ea typeface="HGPｺﾞｼｯｸM" panose="020B0600000000000000" pitchFamily="50" charset="-128"/>
              </a:rPr>
              <a:t>８：３０～１７：００</a:t>
            </a:r>
            <a:r>
              <a:rPr lang="ja-JP" altLang="en-US" sz="1200" dirty="0">
                <a:solidFill>
                  <a:srgbClr val="002060"/>
                </a:solidFill>
                <a:latin typeface="HGPｺﾞｼｯｸM" panose="020B0600000000000000" pitchFamily="50" charset="-128"/>
                <a:ea typeface="HGPｺﾞｼｯｸM" panose="020B0600000000000000" pitchFamily="50" charset="-128"/>
              </a:rPr>
              <a:t>となっています。</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●教員は、時間外に勤務していても、「時間外勤務手当」（いわゆる残業手当）は支給されま　</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   せん。</a:t>
            </a:r>
          </a:p>
        </p:txBody>
      </p:sp>
      <p:sp>
        <p:nvSpPr>
          <p:cNvPr id="4" name="テキスト ボックス 3">
            <a:extLst>
              <a:ext uri="{FF2B5EF4-FFF2-40B4-BE49-F238E27FC236}">
                <a16:creationId xmlns:a16="http://schemas.microsoft.com/office/drawing/2014/main" id="{414232EC-FC79-997F-8B27-2D03C1E89433}"/>
              </a:ext>
            </a:extLst>
          </p:cNvPr>
          <p:cNvSpPr txBox="1"/>
          <p:nvPr/>
        </p:nvSpPr>
        <p:spPr>
          <a:xfrm>
            <a:off x="322143" y="3849301"/>
            <a:ext cx="4249857" cy="369332"/>
          </a:xfrm>
          <a:prstGeom prst="rect">
            <a:avLst/>
          </a:prstGeom>
          <a:noFill/>
        </p:spPr>
        <p:txBody>
          <a:bodyPr wrap="square">
            <a:spAutoFit/>
          </a:bodyPr>
          <a:lstStyle/>
          <a:p>
            <a:pPr marL="0" indent="0">
              <a:buNone/>
            </a:pPr>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②学校園管理外のこどもの対応</a:t>
            </a:r>
            <a:endParaRPr lang="en-US" altLang="ja-JP"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9F03148B-C1C6-D611-5D28-664FE2C4F27E}"/>
              </a:ext>
            </a:extLst>
          </p:cNvPr>
          <p:cNvSpPr txBox="1"/>
          <p:nvPr/>
        </p:nvSpPr>
        <p:spPr>
          <a:xfrm>
            <a:off x="322144" y="5244708"/>
            <a:ext cx="3429000" cy="369332"/>
          </a:xfrm>
          <a:prstGeom prst="rect">
            <a:avLst/>
          </a:prstGeom>
          <a:noFill/>
        </p:spPr>
        <p:txBody>
          <a:bodyPr wrap="square">
            <a:spAutoFit/>
          </a:bodyPr>
          <a:lstStyle/>
          <a:p>
            <a:pPr marL="0" indent="0" defTabSz="457200">
              <a:buNone/>
            </a:pPr>
            <a:r>
              <a:rPr lang="ja-JP" altLang="en-US"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③</a:t>
            </a:r>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土日祝日や夜間の地域行事</a:t>
            </a:r>
            <a:endParaRPr lang="en-US" altLang="ja-JP"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31255350-242E-A22A-D75B-55DEC16C8227}"/>
              </a:ext>
            </a:extLst>
          </p:cNvPr>
          <p:cNvSpPr txBox="1"/>
          <p:nvPr/>
        </p:nvSpPr>
        <p:spPr>
          <a:xfrm>
            <a:off x="322144" y="6836847"/>
            <a:ext cx="3429000" cy="369332"/>
          </a:xfrm>
          <a:prstGeom prst="rect">
            <a:avLst/>
          </a:prstGeom>
          <a:noFill/>
        </p:spPr>
        <p:txBody>
          <a:bodyPr wrap="square">
            <a:spAutoFit/>
          </a:bodyPr>
          <a:lstStyle/>
          <a:p>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④部活動の実施</a:t>
            </a:r>
            <a:endParaRPr lang="ja-JP" altLang="en-US" dirty="0">
              <a:solidFill>
                <a:srgbClr val="0070C0"/>
              </a:solidFill>
              <a:highlight>
                <a:srgbClr val="00FFFF"/>
              </a:highlight>
            </a:endParaRPr>
          </a:p>
        </p:txBody>
      </p:sp>
      <p:sp>
        <p:nvSpPr>
          <p:cNvPr id="12" name="テキスト ボックス 11">
            <a:extLst>
              <a:ext uri="{FF2B5EF4-FFF2-40B4-BE49-F238E27FC236}">
                <a16:creationId xmlns:a16="http://schemas.microsoft.com/office/drawing/2014/main" id="{C5436F2E-9CBC-F4AC-5F86-C25D9BF1041A}"/>
              </a:ext>
            </a:extLst>
          </p:cNvPr>
          <p:cNvSpPr txBox="1"/>
          <p:nvPr/>
        </p:nvSpPr>
        <p:spPr>
          <a:xfrm>
            <a:off x="322144" y="8088023"/>
            <a:ext cx="3454400" cy="369332"/>
          </a:xfrm>
          <a:prstGeom prst="rect">
            <a:avLst/>
          </a:prstGeom>
          <a:noFill/>
        </p:spPr>
        <p:txBody>
          <a:bodyPr wrap="square">
            <a:spAutoFit/>
          </a:bodyPr>
          <a:lstStyle/>
          <a:p>
            <a:pPr marL="0" indent="0" defTabSz="457200">
              <a:buNone/>
            </a:pPr>
            <a:r>
              <a:rPr lang="ja-JP" altLang="en-US"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⑤夏季</a:t>
            </a:r>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学校閉庁日</a:t>
            </a:r>
            <a:endParaRPr lang="en-US" altLang="ja-JP"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endParaRPr>
          </a:p>
        </p:txBody>
      </p:sp>
      <p:sp>
        <p:nvSpPr>
          <p:cNvPr id="20" name="四角形: 角を丸くする 19">
            <a:extLst>
              <a:ext uri="{FF2B5EF4-FFF2-40B4-BE49-F238E27FC236}">
                <a16:creationId xmlns:a16="http://schemas.microsoft.com/office/drawing/2014/main" id="{321E8A4D-9B63-6A3D-768A-4399E9D71CD5}"/>
              </a:ext>
            </a:extLst>
          </p:cNvPr>
          <p:cNvSpPr/>
          <p:nvPr/>
        </p:nvSpPr>
        <p:spPr>
          <a:xfrm>
            <a:off x="365004" y="5567542"/>
            <a:ext cx="6007105" cy="115457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今後も、保護者・地域のみなさまのご支援をいただきながら、地域に親しまれる学校園をめざしてまいりますが、教職員の長時間勤務を縮減するため、勤務時間外に行われる地域行事への参加を見合わせるなど、ご相談させていただく場合があります。ご配慮くださいますようお願い申し上げます。</a:t>
            </a:r>
          </a:p>
        </p:txBody>
      </p:sp>
      <p:sp>
        <p:nvSpPr>
          <p:cNvPr id="21" name="四角形: 角を丸くする 20">
            <a:extLst>
              <a:ext uri="{FF2B5EF4-FFF2-40B4-BE49-F238E27FC236}">
                <a16:creationId xmlns:a16="http://schemas.microsoft.com/office/drawing/2014/main" id="{E372C52F-5EAE-B8E8-C6E7-64EB3CB39D65}"/>
              </a:ext>
            </a:extLst>
          </p:cNvPr>
          <p:cNvSpPr/>
          <p:nvPr/>
        </p:nvSpPr>
        <p:spPr>
          <a:xfrm>
            <a:off x="377703" y="4164931"/>
            <a:ext cx="6007105" cy="960247"/>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放課後や夜間など、学校園外での生活に起因する問題は、学校園として対応することは困難な場合があります。事案に応じて、警察や救急・消防、専門機関等への連絡や相談をお願いします。</a:t>
            </a: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2" name="四角形: 角を丸くする 21">
            <a:extLst>
              <a:ext uri="{FF2B5EF4-FFF2-40B4-BE49-F238E27FC236}">
                <a16:creationId xmlns:a16="http://schemas.microsoft.com/office/drawing/2014/main" id="{E31D9DC8-7891-7668-3CF1-1D08745995EE}"/>
              </a:ext>
            </a:extLst>
          </p:cNvPr>
          <p:cNvSpPr/>
          <p:nvPr/>
        </p:nvSpPr>
        <p:spPr>
          <a:xfrm>
            <a:off x="390404" y="7153636"/>
            <a:ext cx="6007105" cy="828125"/>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defTabSz="457200">
              <a:buNone/>
            </a:pP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国のガイドラインを踏まえ、ノークラブデーなどを設定しています。</a:t>
            </a: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pPr indent="0">
              <a:buNone/>
            </a:pPr>
            <a:r>
              <a:rPr lang="ja-JP" altLang="en-US" sz="1200" dirty="0">
                <a:solidFill>
                  <a:srgbClr val="002060"/>
                </a:solidFill>
                <a:latin typeface="HGPｺﾞｼｯｸM" panose="020B0600000000000000" pitchFamily="50" charset="-128"/>
                <a:ea typeface="HGPｺﾞｼｯｸM" panose="020B0600000000000000" pitchFamily="50" charset="-128"/>
              </a:rPr>
              <a:t>●部活動休養日：週</a:t>
            </a:r>
            <a:r>
              <a:rPr lang="en-US" altLang="ja-JP" sz="1200" dirty="0">
                <a:solidFill>
                  <a:srgbClr val="002060"/>
                </a:solidFill>
                <a:latin typeface="HGPｺﾞｼｯｸM" panose="020B0600000000000000" pitchFamily="50" charset="-128"/>
                <a:ea typeface="HGPｺﾞｼｯｸM" panose="020B0600000000000000" pitchFamily="50" charset="-128"/>
              </a:rPr>
              <a:t>2</a:t>
            </a:r>
            <a:r>
              <a:rPr lang="ja-JP" altLang="en-US" sz="1200" dirty="0">
                <a:solidFill>
                  <a:srgbClr val="002060"/>
                </a:solidFill>
                <a:latin typeface="HGPｺﾞｼｯｸM" panose="020B0600000000000000" pitchFamily="50" charset="-128"/>
                <a:ea typeface="HGPｺﾞｼｯｸM" panose="020B0600000000000000" pitchFamily="50" charset="-128"/>
              </a:rPr>
              <a:t>日以上（少なくとも平日</a:t>
            </a:r>
            <a:r>
              <a:rPr lang="en-US" altLang="ja-JP" sz="1200" dirty="0">
                <a:solidFill>
                  <a:srgbClr val="002060"/>
                </a:solidFill>
                <a:latin typeface="HGPｺﾞｼｯｸM" panose="020B0600000000000000" pitchFamily="50" charset="-128"/>
                <a:ea typeface="HGPｺﾞｼｯｸM" panose="020B0600000000000000" pitchFamily="50" charset="-128"/>
              </a:rPr>
              <a:t>1</a:t>
            </a:r>
            <a:r>
              <a:rPr lang="ja-JP" altLang="en-US" sz="1200" dirty="0">
                <a:solidFill>
                  <a:srgbClr val="002060"/>
                </a:solidFill>
                <a:latin typeface="HGPｺﾞｼｯｸM" panose="020B0600000000000000" pitchFamily="50" charset="-128"/>
                <a:ea typeface="HGPｺﾞｼｯｸM" panose="020B0600000000000000" pitchFamily="50" charset="-128"/>
              </a:rPr>
              <a:t>日、土日</a:t>
            </a:r>
            <a:r>
              <a:rPr lang="en-US" altLang="ja-JP" sz="1200" dirty="0">
                <a:solidFill>
                  <a:srgbClr val="002060"/>
                </a:solidFill>
                <a:latin typeface="HGPｺﾞｼｯｸM" panose="020B0600000000000000" pitchFamily="50" charset="-128"/>
                <a:ea typeface="HGPｺﾞｼｯｸM" panose="020B0600000000000000" pitchFamily="50" charset="-128"/>
              </a:rPr>
              <a:t>1</a:t>
            </a:r>
            <a:r>
              <a:rPr lang="ja-JP" altLang="en-US" sz="1200" dirty="0">
                <a:solidFill>
                  <a:srgbClr val="002060"/>
                </a:solidFill>
                <a:latin typeface="HGPｺﾞｼｯｸM" panose="020B0600000000000000" pitchFamily="50" charset="-128"/>
                <a:ea typeface="HGPｺﾞｼｯｸM" panose="020B0600000000000000" pitchFamily="50" charset="-128"/>
              </a:rPr>
              <a:t>日以上）</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pPr indent="0">
              <a:buNone/>
            </a:pPr>
            <a:r>
              <a:rPr lang="ja-JP" altLang="en-US" sz="1200" dirty="0">
                <a:solidFill>
                  <a:srgbClr val="002060"/>
                </a:solidFill>
                <a:latin typeface="HGPｺﾞｼｯｸM" panose="020B0600000000000000" pitchFamily="50" charset="-128"/>
                <a:ea typeface="HGPｺﾞｼｯｸM" panose="020B0600000000000000" pitchFamily="50" charset="-128"/>
              </a:rPr>
              <a:t>●活動時間のめやす：長くとも平日</a:t>
            </a:r>
            <a:r>
              <a:rPr lang="en-US" altLang="ja-JP" sz="1200" dirty="0">
                <a:solidFill>
                  <a:srgbClr val="002060"/>
                </a:solidFill>
                <a:latin typeface="HGPｺﾞｼｯｸM" panose="020B0600000000000000" pitchFamily="50" charset="-128"/>
                <a:ea typeface="HGPｺﾞｼｯｸM" panose="020B0600000000000000" pitchFamily="50" charset="-128"/>
              </a:rPr>
              <a:t>2</a:t>
            </a:r>
            <a:r>
              <a:rPr lang="ja-JP" altLang="en-US" sz="1200" dirty="0">
                <a:solidFill>
                  <a:srgbClr val="002060"/>
                </a:solidFill>
                <a:latin typeface="HGPｺﾞｼｯｸM" panose="020B0600000000000000" pitchFamily="50" charset="-128"/>
                <a:ea typeface="HGPｺﾞｼｯｸM" panose="020B0600000000000000" pitchFamily="50" charset="-128"/>
              </a:rPr>
              <a:t>時間程度、休日</a:t>
            </a:r>
            <a:r>
              <a:rPr lang="en-US" altLang="ja-JP" sz="1200" dirty="0">
                <a:solidFill>
                  <a:srgbClr val="002060"/>
                </a:solidFill>
                <a:latin typeface="HGPｺﾞｼｯｸM" panose="020B0600000000000000" pitchFamily="50" charset="-128"/>
                <a:ea typeface="HGPｺﾞｼｯｸM" panose="020B0600000000000000" pitchFamily="50" charset="-128"/>
              </a:rPr>
              <a:t>3</a:t>
            </a:r>
            <a:r>
              <a:rPr lang="ja-JP" altLang="en-US" sz="1200" dirty="0">
                <a:solidFill>
                  <a:srgbClr val="002060"/>
                </a:solidFill>
                <a:latin typeface="HGPｺﾞｼｯｸM" panose="020B0600000000000000" pitchFamily="50" charset="-128"/>
                <a:ea typeface="HGPｺﾞｼｯｸM" panose="020B0600000000000000" pitchFamily="50" charset="-128"/>
              </a:rPr>
              <a:t>時間程度</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p:txBody>
      </p:sp>
      <p:sp>
        <p:nvSpPr>
          <p:cNvPr id="23" name="四角形: 角を丸くする 22">
            <a:extLst>
              <a:ext uri="{FF2B5EF4-FFF2-40B4-BE49-F238E27FC236}">
                <a16:creationId xmlns:a16="http://schemas.microsoft.com/office/drawing/2014/main" id="{D5A9450F-F055-802D-E371-F18BB6A17A77}"/>
              </a:ext>
            </a:extLst>
          </p:cNvPr>
          <p:cNvSpPr/>
          <p:nvPr/>
        </p:nvSpPr>
        <p:spPr>
          <a:xfrm>
            <a:off x="365004" y="8418471"/>
            <a:ext cx="6032505" cy="9079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defTabSz="457200">
              <a:buNone/>
            </a:pP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令和７年度は、</a:t>
            </a:r>
            <a:r>
              <a:rPr lang="en-US" altLang="ja-JP" sz="1400" dirty="0">
                <a:solidFill>
                  <a:srgbClr val="002060"/>
                </a:solidFill>
                <a:latin typeface="UD デジタル 教科書体 NK-B" panose="02020700000000000000" pitchFamily="18" charset="-128"/>
                <a:ea typeface="UD デジタル 教科書体 NK-B" panose="02020700000000000000" pitchFamily="18" charset="-128"/>
              </a:rPr>
              <a:t>8</a:t>
            </a: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月８日（金）～</a:t>
            </a:r>
            <a:r>
              <a:rPr lang="en-US" altLang="ja-JP" sz="1400" dirty="0">
                <a:solidFill>
                  <a:srgbClr val="002060"/>
                </a:solidFill>
                <a:latin typeface="UD デジタル 教科書体 NK-B" panose="02020700000000000000" pitchFamily="18" charset="-128"/>
                <a:ea typeface="UD デジタル 教科書体 NK-B" panose="02020700000000000000" pitchFamily="18" charset="-128"/>
              </a:rPr>
              <a:t>15</a:t>
            </a: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日（金）の期間となります。</a:t>
            </a: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●学校閉庁日：日直等を置かず、学校園の業務を休止するもの（原則として教職員不在）</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●冬季学校閉庁日については、令和７年度実施なし（実施日が土日と重なるため）</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p:txBody>
      </p:sp>
      <p:sp>
        <p:nvSpPr>
          <p:cNvPr id="2" name="タイトル 8">
            <a:extLst>
              <a:ext uri="{FF2B5EF4-FFF2-40B4-BE49-F238E27FC236}">
                <a16:creationId xmlns:a16="http://schemas.microsoft.com/office/drawing/2014/main" id="{94EE381B-A618-07B4-0CB2-D4333F3223A9}"/>
              </a:ext>
            </a:extLst>
          </p:cNvPr>
          <p:cNvSpPr txBox="1">
            <a:spLocks/>
          </p:cNvSpPr>
          <p:nvPr/>
        </p:nvSpPr>
        <p:spPr>
          <a:xfrm>
            <a:off x="390404" y="1291629"/>
            <a:ext cx="6007105" cy="76714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latin typeface="+mj-ea"/>
                <a:cs typeface="+mn-cs"/>
              </a:rPr>
              <a:t>教員が、こどもたちの前でいきいきと働き、授業の質を高めるための授業準備や教材研究、こどもたちと向き合う時間を十分確保し、よりよい教育を行うために、以下①～⑤の取組へのご理解・ご協力をお願いします。</a:t>
            </a:r>
          </a:p>
        </p:txBody>
      </p:sp>
      <p:sp>
        <p:nvSpPr>
          <p:cNvPr id="11" name="タイトル 8">
            <a:extLst>
              <a:ext uri="{FF2B5EF4-FFF2-40B4-BE49-F238E27FC236}">
                <a16:creationId xmlns:a16="http://schemas.microsoft.com/office/drawing/2014/main" id="{CCB8181F-0A5B-75CB-0847-1AD00000353B}"/>
              </a:ext>
            </a:extLst>
          </p:cNvPr>
          <p:cNvSpPr txBox="1">
            <a:spLocks/>
          </p:cNvSpPr>
          <p:nvPr/>
        </p:nvSpPr>
        <p:spPr>
          <a:xfrm>
            <a:off x="-123825" y="102545"/>
            <a:ext cx="2670629" cy="4733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dirty="0">
                <a:latin typeface="UD デジタル 教科書体 NK-R" panose="02020400000000000000" pitchFamily="18" charset="-128"/>
                <a:ea typeface="UD デジタル 教科書体 NK-R" panose="02020400000000000000" pitchFamily="18" charset="-128"/>
                <a:cs typeface="+mn-cs"/>
              </a:rPr>
              <a:t>保護者・地域のみなさまへ</a:t>
            </a:r>
          </a:p>
        </p:txBody>
      </p:sp>
      <p:sp>
        <p:nvSpPr>
          <p:cNvPr id="15" name="タイトル 8">
            <a:extLst>
              <a:ext uri="{FF2B5EF4-FFF2-40B4-BE49-F238E27FC236}">
                <a16:creationId xmlns:a16="http://schemas.microsoft.com/office/drawing/2014/main" id="{04F9B6FD-E7A1-E1CE-5B38-A2D548F7FCA2}"/>
              </a:ext>
            </a:extLst>
          </p:cNvPr>
          <p:cNvSpPr txBox="1">
            <a:spLocks/>
          </p:cNvSpPr>
          <p:nvPr/>
        </p:nvSpPr>
        <p:spPr>
          <a:xfrm>
            <a:off x="2055863" y="9432634"/>
            <a:ext cx="2670629" cy="4733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dirty="0">
                <a:latin typeface="UD デジタル 教科書体 NK-R" panose="02020400000000000000" pitchFamily="18" charset="-128"/>
                <a:ea typeface="UD デジタル 教科書体 NK-R" panose="02020400000000000000" pitchFamily="18" charset="-128"/>
                <a:cs typeface="+mn-cs"/>
              </a:rPr>
              <a:t>堺市教育委員会</a:t>
            </a:r>
          </a:p>
        </p:txBody>
      </p:sp>
      <p:pic>
        <p:nvPicPr>
          <p:cNvPr id="7" name="図 6">
            <a:extLst>
              <a:ext uri="{FF2B5EF4-FFF2-40B4-BE49-F238E27FC236}">
                <a16:creationId xmlns:a16="http://schemas.microsoft.com/office/drawing/2014/main" id="{3868CDCD-02B5-FD87-A214-253810AF7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088" y="120289"/>
            <a:ext cx="914132" cy="350585"/>
          </a:xfrm>
          <a:prstGeom prst="rect">
            <a:avLst/>
          </a:prstGeom>
        </p:spPr>
      </p:pic>
    </p:spTree>
    <p:extLst>
      <p:ext uri="{BB962C8B-B14F-4D97-AF65-F5344CB8AC3E}">
        <p14:creationId xmlns:p14="http://schemas.microsoft.com/office/powerpoint/2010/main" val="13831606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855</TotalTime>
  <Words>679</Words>
  <Application>Microsoft Office PowerPoint</Application>
  <PresentationFormat>A4 210 x 297 mm</PresentationFormat>
  <Paragraphs>39</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BIZ UDPゴシック</vt:lpstr>
      <vt:lpstr>HGPｺﾞｼｯｸM</vt:lpstr>
      <vt:lpstr>HGSｺﾞｼｯｸE</vt:lpstr>
      <vt:lpstr>HGS創英角ｺﾞｼｯｸUB</vt:lpstr>
      <vt:lpstr>UD デジタル 教科書体 NK-B</vt:lpstr>
      <vt:lpstr>UD デジタル 教科書体 NK-R</vt:lpstr>
      <vt:lpstr>メイリオ</vt:lpstr>
      <vt:lpstr>Arial</vt:lpstr>
      <vt:lpstr>Calibri</vt:lpstr>
      <vt:lpstr>Calibri Light</vt:lpstr>
      <vt:lpstr>Office テーマ</vt:lpstr>
      <vt:lpstr>堺市のこどもたちのために、  　学校園の働き方改革に 　     ご理解・ご協力をお願いします。</vt:lpstr>
      <vt:lpstr>登下校の見守りや清掃活動など様々な活動に ご協力いただきありがとうございます。</vt:lpstr>
    </vt:vector>
  </TitlesOfParts>
  <Company>堺市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堺市のこどもたちのために、 学校園の働き方改革に ご理解・ご協力をお願いします。</dc:title>
  <dc:creator>堺市</dc:creator>
  <cp:lastModifiedBy>松尾亜紀</cp:lastModifiedBy>
  <cp:revision>110</cp:revision>
  <cp:lastPrinted>2025-07-08T05:32:59Z</cp:lastPrinted>
  <dcterms:created xsi:type="dcterms:W3CDTF">2025-06-27T05:06:24Z</dcterms:created>
  <dcterms:modified xsi:type="dcterms:W3CDTF">2025-07-24T00:44:16Z</dcterms:modified>
</cp:coreProperties>
</file>