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sldIdLst>
    <p:sldId id="257" r:id="rId2"/>
  </p:sldIdLst>
  <p:sldSz cx="12192000" cy="16256000"/>
  <p:notesSz cx="673893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977" autoAdjust="0"/>
    <p:restoredTop sz="94660"/>
  </p:normalViewPr>
  <p:slideViewPr>
    <p:cSldViewPr snapToGrid="0">
      <p:cViewPr varScale="1">
        <p:scale>
          <a:sx n="32" d="100"/>
          <a:sy n="32" d="100"/>
        </p:scale>
        <p:origin x="293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1466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395746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9523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405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1118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96412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387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448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6149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347929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8987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B61BEF0D-F0BB-DE4B-95CE-6DB70DBA9567}" type="datetimeFigureOut">
              <a:rPr lang="en-US" smtClean="0"/>
              <a:pPr/>
              <a:t>4/9/2025</a:t>
            </a:fld>
            <a:endParaRPr lang="en-US" dirty="0"/>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8581271"/>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465102"/>
            <a:ext cx="11617088" cy="702242"/>
          </a:xfrm>
        </p:spPr>
        <p:txBody>
          <a:bodyPr>
            <a:normAutofit fontScale="90000"/>
          </a:bodyPr>
          <a:lstStyle/>
          <a:p>
            <a:r>
              <a:rPr lang="ja-JP" altLang="en-US" sz="4000" i="1" dirty="0">
                <a:latin typeface="HGS創英角ｺﾞｼｯｸUB" panose="020B0900000000000000" pitchFamily="50" charset="-128"/>
                <a:ea typeface="HGS創英角ｺﾞｼｯｸUB" panose="020B0900000000000000" pitchFamily="50" charset="-128"/>
              </a:rPr>
              <a:t>教職員の多忙化対策の取組にご協力をお願いします。</a:t>
            </a:r>
            <a:endParaRPr kumimoji="1" lang="ja-JP" altLang="en-US" sz="2800" i="1" dirty="0">
              <a:latin typeface="HGS創英角ｺﾞｼｯｸUB" panose="020B0900000000000000" pitchFamily="50" charset="-128"/>
              <a:ea typeface="HGS創英角ｺﾞｼｯｸUB" panose="020B0900000000000000" pitchFamily="50" charset="-128"/>
            </a:endParaRPr>
          </a:p>
        </p:txBody>
      </p:sp>
      <p:sp>
        <p:nvSpPr>
          <p:cNvPr id="9" name="正方形/長方形 8"/>
          <p:cNvSpPr/>
          <p:nvPr/>
        </p:nvSpPr>
        <p:spPr>
          <a:xfrm>
            <a:off x="132306" y="148361"/>
            <a:ext cx="6624094" cy="3773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HGSｺﾞｼｯｸM" panose="020B0600000000000000" pitchFamily="50" charset="-128"/>
                <a:ea typeface="HGSｺﾞｼｯｸM" panose="020B0600000000000000" pitchFamily="50" charset="-128"/>
              </a:rPr>
              <a:t>堺市教育委員会から保護者・地域のみなさまへ</a:t>
            </a:r>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4125" y="150115"/>
            <a:ext cx="1359345" cy="521332"/>
          </a:xfrm>
          <a:prstGeom prst="rect">
            <a:avLst/>
          </a:prstGeom>
        </p:spPr>
      </p:pic>
      <p:sp>
        <p:nvSpPr>
          <p:cNvPr id="25" name="正方形/長方形 24">
            <a:extLst>
              <a:ext uri="{FF2B5EF4-FFF2-40B4-BE49-F238E27FC236}">
                <a16:creationId xmlns:a16="http://schemas.microsoft.com/office/drawing/2014/main" id="{E5F67F7A-6FE2-47F3-9953-0341D8E258C9}"/>
              </a:ext>
            </a:extLst>
          </p:cNvPr>
          <p:cNvSpPr/>
          <p:nvPr/>
        </p:nvSpPr>
        <p:spPr>
          <a:xfrm>
            <a:off x="142390" y="1113197"/>
            <a:ext cx="11751492" cy="1426031"/>
          </a:xfrm>
          <a:prstGeom prst="rect">
            <a:avLst/>
          </a:prstGeom>
        </p:spPr>
        <p:txBody>
          <a:bodyPr wrap="square">
            <a:spAutoFit/>
          </a:bodyPr>
          <a:lstStyle/>
          <a:p>
            <a:pPr>
              <a:lnSpc>
                <a:spcPts val="2600"/>
              </a:lnSpc>
            </a:pPr>
            <a:r>
              <a:rPr lang="ja-JP" altLang="en-US" sz="2200" dirty="0">
                <a:latin typeface="HG丸ｺﾞｼｯｸM-PRO" panose="020F0600000000000000" pitchFamily="50" charset="-128"/>
                <a:ea typeface="HG丸ｺﾞｼｯｸM-PRO" panose="020F0600000000000000" pitchFamily="50" charset="-128"/>
              </a:rPr>
              <a:t>　日頃より、本市学校園の教育活動にご協力いただきありがとうございます。</a:t>
            </a:r>
            <a:endParaRPr lang="en-US" altLang="ja-JP" sz="2200" dirty="0">
              <a:latin typeface="HG丸ｺﾞｼｯｸM-PRO" panose="020F0600000000000000" pitchFamily="50" charset="-128"/>
              <a:ea typeface="HG丸ｺﾞｼｯｸM-PRO" panose="020F0600000000000000" pitchFamily="50" charset="-128"/>
            </a:endParaRPr>
          </a:p>
          <a:p>
            <a:pPr>
              <a:lnSpc>
                <a:spcPts val="2600"/>
              </a:lnSpc>
            </a:pPr>
            <a:r>
              <a:rPr lang="ja-JP" altLang="en-US" sz="2200" dirty="0">
                <a:latin typeface="HG丸ｺﾞｼｯｸM-PRO" panose="020F0600000000000000" pitchFamily="50" charset="-128"/>
                <a:ea typeface="HG丸ｺﾞｼｯｸM-PRO" panose="020F0600000000000000" pitchFamily="50" charset="-128"/>
              </a:rPr>
              <a:t>　現在、本市教職員の長時間勤務の実態は看過できない状況となっています。教職員がこどもと向き合う時間や授業の準備を行う時間を十分に確保できるよう、堺市では長時間勤務の解消等に向けた取組を行っています。</a:t>
            </a:r>
            <a:endParaRPr lang="en-US" altLang="ja-JP" sz="2200" dirty="0">
              <a:latin typeface="HG丸ｺﾞｼｯｸM-PRO" panose="020F0600000000000000" pitchFamily="50" charset="-128"/>
              <a:ea typeface="HG丸ｺﾞｼｯｸM-PRO" panose="020F0600000000000000" pitchFamily="50" charset="-128"/>
            </a:endParaRPr>
          </a:p>
        </p:txBody>
      </p:sp>
      <p:sp>
        <p:nvSpPr>
          <p:cNvPr id="6" name="スクロール: 横 5">
            <a:extLst>
              <a:ext uri="{FF2B5EF4-FFF2-40B4-BE49-F238E27FC236}">
                <a16:creationId xmlns:a16="http://schemas.microsoft.com/office/drawing/2014/main" id="{59C25976-06B8-83B5-55A1-F0D98273E651}"/>
              </a:ext>
            </a:extLst>
          </p:cNvPr>
          <p:cNvSpPr/>
          <p:nvPr/>
        </p:nvSpPr>
        <p:spPr>
          <a:xfrm>
            <a:off x="88267" y="2377065"/>
            <a:ext cx="11961343" cy="2565211"/>
          </a:xfrm>
          <a:prstGeom prst="horizontalScroll">
            <a:avLst>
              <a:gd name="adj" fmla="val 7901"/>
            </a:avLst>
          </a:prstGeom>
          <a:solidFill>
            <a:schemeClr val="accent4">
              <a:lumMod val="20000"/>
              <a:lumOff val="8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7" name="スクロール: 横 6">
            <a:extLst>
              <a:ext uri="{FF2B5EF4-FFF2-40B4-BE49-F238E27FC236}">
                <a16:creationId xmlns:a16="http://schemas.microsoft.com/office/drawing/2014/main" id="{DBDAA842-4BEE-DF2D-9FB0-9902122D94BE}"/>
              </a:ext>
            </a:extLst>
          </p:cNvPr>
          <p:cNvSpPr/>
          <p:nvPr/>
        </p:nvSpPr>
        <p:spPr>
          <a:xfrm>
            <a:off x="88267" y="4566338"/>
            <a:ext cx="11983201" cy="2832868"/>
          </a:xfrm>
          <a:prstGeom prst="horizontalScroll">
            <a:avLst>
              <a:gd name="adj" fmla="val 7308"/>
            </a:avLst>
          </a:prstGeom>
          <a:solidFill>
            <a:srgbClr val="FFFFCC"/>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14" name="スクロール: 横 13">
            <a:extLst>
              <a:ext uri="{FF2B5EF4-FFF2-40B4-BE49-F238E27FC236}">
                <a16:creationId xmlns:a16="http://schemas.microsoft.com/office/drawing/2014/main" id="{D3A562D4-90D6-6687-F6C7-70D1CE8483C6}"/>
              </a:ext>
            </a:extLst>
          </p:cNvPr>
          <p:cNvSpPr/>
          <p:nvPr/>
        </p:nvSpPr>
        <p:spPr>
          <a:xfrm>
            <a:off x="79455" y="7047717"/>
            <a:ext cx="11983201" cy="2933283"/>
          </a:xfrm>
          <a:prstGeom prst="horizontalScroll">
            <a:avLst>
              <a:gd name="adj" fmla="val 7252"/>
            </a:avLst>
          </a:prstGeom>
          <a:solidFill>
            <a:schemeClr val="accent4">
              <a:lumMod val="20000"/>
              <a:lumOff val="8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28" name="角丸四角形 14">
            <a:extLst>
              <a:ext uri="{FF2B5EF4-FFF2-40B4-BE49-F238E27FC236}">
                <a16:creationId xmlns:a16="http://schemas.microsoft.com/office/drawing/2014/main" id="{5A237DEC-7A07-4C33-B475-D777EC53355F}"/>
              </a:ext>
            </a:extLst>
          </p:cNvPr>
          <p:cNvSpPr/>
          <p:nvPr/>
        </p:nvSpPr>
        <p:spPr>
          <a:xfrm>
            <a:off x="196461" y="4828506"/>
            <a:ext cx="11740992" cy="2253716"/>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b="1" dirty="0">
                <a:solidFill>
                  <a:schemeClr val="tx1"/>
                </a:solidFill>
                <a:latin typeface="HGSｺﾞｼｯｸM" panose="020B0600000000000000" pitchFamily="50" charset="-128"/>
                <a:ea typeface="HGSｺﾞｼｯｸM" panose="020B0600000000000000" pitchFamily="50" charset="-128"/>
              </a:rPr>
              <a:t>○</a:t>
            </a:r>
            <a:r>
              <a:rPr kumimoji="1" lang="ja-JP" altLang="en-US" sz="3600" b="1" dirty="0">
                <a:solidFill>
                  <a:srgbClr val="FF0000"/>
                </a:solidFill>
                <a:latin typeface="HGSｺﾞｼｯｸM" panose="020B0600000000000000" pitchFamily="50" charset="-128"/>
                <a:ea typeface="HGSｺﾞｼｯｸM" panose="020B0600000000000000" pitchFamily="50" charset="-128"/>
              </a:rPr>
              <a:t>自動音声による電話応答時間の設定</a:t>
            </a:r>
            <a:endParaRPr kumimoji="1" lang="en-US" altLang="ja-JP" sz="3600" b="1" dirty="0">
              <a:solidFill>
                <a:srgbClr val="FF0000"/>
              </a:solidFill>
              <a:latin typeface="HGSｺﾞｼｯｸM" panose="020B0600000000000000" pitchFamily="50" charset="-128"/>
              <a:ea typeface="HGSｺﾞｼｯｸM" panose="020B0600000000000000" pitchFamily="50" charset="-128"/>
            </a:endParaRPr>
          </a:p>
          <a:p>
            <a:pPr marL="182563" indent="-182563"/>
            <a:r>
              <a:rPr kumimoji="1" lang="ja-JP" altLang="en-US" sz="2400" dirty="0">
                <a:solidFill>
                  <a:schemeClr val="tx1"/>
                </a:solidFill>
                <a:latin typeface="HGSｺﾞｼｯｸM" panose="020B0600000000000000" pitchFamily="50" charset="-128"/>
                <a:ea typeface="HGSｺﾞｼｯｸM" panose="020B0600000000000000" pitchFamily="50" charset="-128"/>
              </a:rPr>
              <a:t>　</a:t>
            </a:r>
            <a:r>
              <a:rPr kumimoji="1" lang="ja-JP" altLang="en-US" sz="2400" b="1" u="sng" dirty="0">
                <a:solidFill>
                  <a:schemeClr val="tx1"/>
                </a:solidFill>
                <a:latin typeface="HGSｺﾞｼｯｸM" panose="020B0600000000000000" pitchFamily="50" charset="-128"/>
                <a:ea typeface="HGSｺﾞｼｯｸM" panose="020B0600000000000000" pitchFamily="50" charset="-128"/>
              </a:rPr>
              <a:t>平日</a:t>
            </a:r>
            <a:r>
              <a:rPr kumimoji="1" lang="ja-JP" altLang="en-US" sz="2400" b="1" u="sng">
                <a:solidFill>
                  <a:schemeClr val="tx1"/>
                </a:solidFill>
                <a:latin typeface="HGSｺﾞｼｯｸM" panose="020B0600000000000000" pitchFamily="50" charset="-128"/>
                <a:ea typeface="HGSｺﾞｼｯｸM" panose="020B0600000000000000" pitchFamily="50" charset="-128"/>
              </a:rPr>
              <a:t>の午後５時</a:t>
            </a:r>
            <a:r>
              <a:rPr kumimoji="1" lang="ja-JP" altLang="en-US" sz="2400" b="1" u="sng" dirty="0">
                <a:solidFill>
                  <a:schemeClr val="tx1"/>
                </a:solidFill>
                <a:latin typeface="HGSｺﾞｼｯｸM" panose="020B0600000000000000" pitchFamily="50" charset="-128"/>
                <a:ea typeface="HGSｺﾞｼｯｸM" panose="020B0600000000000000" pitchFamily="50" charset="-128"/>
              </a:rPr>
              <a:t>から翌日午前８時まで（原則）</a:t>
            </a:r>
          </a:p>
          <a:p>
            <a:pPr marL="182563" indent="-182563">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教職員の</a:t>
            </a:r>
            <a:r>
              <a:rPr kumimoji="1" lang="ja-JP" altLang="en-US" sz="2000" u="sng" dirty="0">
                <a:solidFill>
                  <a:schemeClr val="tx1"/>
                </a:solidFill>
                <a:latin typeface="HGSｺﾞｼｯｸM" panose="020B0600000000000000" pitchFamily="50" charset="-128"/>
                <a:ea typeface="HGSｺﾞｼｯｸM" panose="020B0600000000000000" pitchFamily="50" charset="-128"/>
              </a:rPr>
              <a:t>勤務時間は、通常、平日の午前８時３０分から午後５時まで</a:t>
            </a:r>
            <a:r>
              <a:rPr kumimoji="1" lang="ja-JP" altLang="en-US" sz="2000" dirty="0">
                <a:solidFill>
                  <a:schemeClr val="tx1"/>
                </a:solidFill>
                <a:latin typeface="HGSｺﾞｼｯｸM" panose="020B0600000000000000" pitchFamily="50" charset="-128"/>
                <a:ea typeface="HGSｺﾞｼｯｸM" panose="020B0600000000000000" pitchFamily="50" charset="-128"/>
              </a:rPr>
              <a:t>のため、上記時間帯以外で　　</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pPr marL="182563" indent="-182563">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あっても自動音声の場合があります。</a:t>
            </a:r>
          </a:p>
          <a:p>
            <a:pPr marL="182563" indent="-182563">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部活動を実施している平日は、各学校によって設定時間が異なります。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pPr marL="182563" indent="-182563">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緊急の場合は各学校の</a:t>
            </a:r>
            <a:r>
              <a:rPr kumimoji="1" lang="en-US" altLang="ja-JP" sz="2000" dirty="0">
                <a:solidFill>
                  <a:schemeClr val="tx1"/>
                </a:solidFill>
                <a:latin typeface="HGSｺﾞｼｯｸM" panose="020B0600000000000000" pitchFamily="50" charset="-128"/>
                <a:ea typeface="HGSｺﾞｼｯｸM" panose="020B0600000000000000" pitchFamily="50" charset="-128"/>
              </a:rPr>
              <a:t>HP</a:t>
            </a:r>
            <a:r>
              <a:rPr kumimoji="1" lang="ja-JP" altLang="en-US" sz="2000" dirty="0">
                <a:solidFill>
                  <a:schemeClr val="tx1"/>
                </a:solidFill>
                <a:latin typeface="HGSｺﾞｼｯｸM" panose="020B0600000000000000" pitchFamily="50" charset="-128"/>
                <a:ea typeface="HGSｺﾞｼｯｸM" panose="020B0600000000000000" pitchFamily="50" charset="-128"/>
              </a:rPr>
              <a:t>に掲載されている各種相談窓口にお問い合わせください。　</a:t>
            </a:r>
          </a:p>
        </p:txBody>
      </p:sp>
      <p:sp>
        <p:nvSpPr>
          <p:cNvPr id="31" name="角丸四角形 15">
            <a:extLst>
              <a:ext uri="{FF2B5EF4-FFF2-40B4-BE49-F238E27FC236}">
                <a16:creationId xmlns:a16="http://schemas.microsoft.com/office/drawing/2014/main" id="{21CEE1B2-3136-4B33-9F5C-1BFA1099D07C}"/>
              </a:ext>
            </a:extLst>
          </p:cNvPr>
          <p:cNvSpPr/>
          <p:nvPr/>
        </p:nvSpPr>
        <p:spPr>
          <a:xfrm>
            <a:off x="192883" y="2559508"/>
            <a:ext cx="11927921" cy="2104251"/>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b="1" dirty="0">
                <a:solidFill>
                  <a:schemeClr val="tx1"/>
                </a:solidFill>
                <a:latin typeface="HGSｺﾞｼｯｸM" panose="020B0600000000000000" pitchFamily="50" charset="-128"/>
                <a:ea typeface="HGSｺﾞｼｯｸM" panose="020B0600000000000000" pitchFamily="50" charset="-128"/>
              </a:rPr>
              <a:t>○</a:t>
            </a:r>
            <a:r>
              <a:rPr kumimoji="1" lang="ja-JP" altLang="en-US" sz="3600" b="1" dirty="0">
                <a:solidFill>
                  <a:srgbClr val="FF0000"/>
                </a:solidFill>
                <a:latin typeface="HGSｺﾞｼｯｸM" panose="020B0600000000000000" pitchFamily="50" charset="-128"/>
                <a:ea typeface="HGSｺﾞｼｯｸM" panose="020B0600000000000000" pitchFamily="50" charset="-128"/>
              </a:rPr>
              <a:t>定時退勤日の推進</a:t>
            </a:r>
            <a:endParaRPr kumimoji="1" lang="en-US" altLang="ja-JP" sz="3600" b="1" dirty="0">
              <a:solidFill>
                <a:srgbClr val="FF0000"/>
              </a:solidFill>
              <a:latin typeface="HGSｺﾞｼｯｸM" panose="020B0600000000000000" pitchFamily="50" charset="-128"/>
              <a:ea typeface="HGSｺﾞｼｯｸM" panose="020B0600000000000000" pitchFamily="50" charset="-128"/>
            </a:endParaRPr>
          </a:p>
          <a:p>
            <a:r>
              <a:rPr kumimoji="1" lang="ja-JP" altLang="en-US" sz="2400" b="1" dirty="0">
                <a:solidFill>
                  <a:schemeClr val="tx1"/>
                </a:solidFill>
                <a:latin typeface="HGSｺﾞｼｯｸM" panose="020B0600000000000000" pitchFamily="50" charset="-128"/>
                <a:ea typeface="HGSｺﾞｼｯｸM" panose="020B0600000000000000" pitchFamily="50" charset="-128"/>
              </a:rPr>
              <a:t>　</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毎週水曜日は定時退勤日</a:t>
            </a:r>
            <a:r>
              <a:rPr kumimoji="1" lang="ja-JP" altLang="en-US" sz="2400" dirty="0">
                <a:solidFill>
                  <a:schemeClr val="tx1"/>
                </a:solidFill>
                <a:latin typeface="HGSｺﾞｼｯｸM" panose="020B0600000000000000" pitchFamily="50" charset="-128"/>
                <a:ea typeface="HGSｺﾞｼｯｸM" panose="020B0600000000000000" pitchFamily="50" charset="-128"/>
              </a:rPr>
              <a:t>として、勤務時間終了後、速やかに退勤します。</a:t>
            </a:r>
            <a:endParaRPr kumimoji="1" lang="en-US" altLang="ja-JP" sz="2400" dirty="0">
              <a:solidFill>
                <a:schemeClr val="tx1"/>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教職員の勤務時間は、</a:t>
            </a:r>
            <a:r>
              <a:rPr kumimoji="1" lang="ja-JP" altLang="en-US" sz="2000" u="sng" dirty="0">
                <a:solidFill>
                  <a:schemeClr val="tx1"/>
                </a:solidFill>
                <a:latin typeface="HGSｺﾞｼｯｸM" panose="020B0600000000000000" pitchFamily="50" charset="-128"/>
                <a:ea typeface="HGSｺﾞｼｯｸM" panose="020B0600000000000000" pitchFamily="50" charset="-128"/>
              </a:rPr>
              <a:t>通常、平日の午前</a:t>
            </a:r>
            <a:r>
              <a:rPr kumimoji="1" lang="en-US" altLang="ja-JP" sz="2000" u="sng" dirty="0">
                <a:solidFill>
                  <a:schemeClr val="tx1"/>
                </a:solidFill>
                <a:latin typeface="HGSｺﾞｼｯｸM" panose="020B0600000000000000" pitchFamily="50" charset="-128"/>
                <a:ea typeface="HGSｺﾞｼｯｸM" panose="020B0600000000000000" pitchFamily="50" charset="-128"/>
              </a:rPr>
              <a:t>8</a:t>
            </a:r>
            <a:r>
              <a:rPr kumimoji="1" lang="ja-JP" altLang="en-US" sz="2000" u="sng" dirty="0">
                <a:solidFill>
                  <a:schemeClr val="tx1"/>
                </a:solidFill>
                <a:latin typeface="HGSｺﾞｼｯｸM" panose="020B0600000000000000" pitchFamily="50" charset="-128"/>
                <a:ea typeface="HGSｺﾞｼｯｸM" panose="020B0600000000000000" pitchFamily="50" charset="-128"/>
              </a:rPr>
              <a:t>時</a:t>
            </a:r>
            <a:r>
              <a:rPr kumimoji="1" lang="en-US" altLang="ja-JP" sz="2000" u="sng" dirty="0">
                <a:solidFill>
                  <a:schemeClr val="tx1"/>
                </a:solidFill>
                <a:latin typeface="HGSｺﾞｼｯｸM" panose="020B0600000000000000" pitchFamily="50" charset="-128"/>
                <a:ea typeface="HGSｺﾞｼｯｸM" panose="020B0600000000000000" pitchFamily="50" charset="-128"/>
              </a:rPr>
              <a:t>30</a:t>
            </a:r>
            <a:r>
              <a:rPr kumimoji="1" lang="ja-JP" altLang="en-US" sz="2000" u="sng" dirty="0">
                <a:solidFill>
                  <a:schemeClr val="tx1"/>
                </a:solidFill>
                <a:latin typeface="HGSｺﾞｼｯｸM" panose="020B0600000000000000" pitchFamily="50" charset="-128"/>
                <a:ea typeface="HGSｺﾞｼｯｸM" panose="020B0600000000000000" pitchFamily="50" charset="-128"/>
              </a:rPr>
              <a:t>分から午後</a:t>
            </a:r>
            <a:r>
              <a:rPr kumimoji="1" lang="en-US" altLang="ja-JP" sz="2000" u="sng" dirty="0">
                <a:solidFill>
                  <a:schemeClr val="tx1"/>
                </a:solidFill>
                <a:latin typeface="HGSｺﾞｼｯｸM" panose="020B0600000000000000" pitchFamily="50" charset="-128"/>
                <a:ea typeface="HGSｺﾞｼｯｸM" panose="020B0600000000000000" pitchFamily="50" charset="-128"/>
              </a:rPr>
              <a:t>5</a:t>
            </a:r>
            <a:r>
              <a:rPr kumimoji="1" lang="ja-JP" altLang="en-US" sz="2000" u="sng" dirty="0">
                <a:solidFill>
                  <a:schemeClr val="tx1"/>
                </a:solidFill>
                <a:latin typeface="HGSｺﾞｼｯｸM" panose="020B0600000000000000" pitchFamily="50" charset="-128"/>
                <a:ea typeface="HGSｺﾞｼｯｸM" panose="020B0600000000000000" pitchFamily="50" charset="-128"/>
              </a:rPr>
              <a:t>時ですが、学校園によって異なります</a:t>
            </a:r>
            <a:r>
              <a:rPr kumimoji="1" lang="ja-JP" altLang="en-US" sz="2000" dirty="0">
                <a:solidFill>
                  <a:schemeClr val="tx1"/>
                </a:solidFill>
                <a:latin typeface="HGSｺﾞｼｯｸM" panose="020B0600000000000000" pitchFamily="50" charset="-128"/>
                <a:ea typeface="HGSｺﾞｼｯｸM" panose="020B0600000000000000" pitchFamily="50" charset="-128"/>
              </a:rPr>
              <a:t>。</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幼稚園の預かり保育担当教職員、夜間学級及び定時制の課程に係る教職員は勤務時間が異なります。</a:t>
            </a:r>
          </a:p>
          <a:p>
            <a:pPr>
              <a:lnSpc>
                <a:spcPts val="2700"/>
              </a:lnSpc>
            </a:pPr>
            <a:r>
              <a:rPr kumimoji="1" lang="ja-JP" altLang="en-US" sz="20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中学校においては部活動指導等により、設定日が異なる場合があります。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p:txBody>
      </p:sp>
      <p:sp>
        <p:nvSpPr>
          <p:cNvPr id="32" name="角丸四角形 4">
            <a:extLst>
              <a:ext uri="{FF2B5EF4-FFF2-40B4-BE49-F238E27FC236}">
                <a16:creationId xmlns:a16="http://schemas.microsoft.com/office/drawing/2014/main" id="{0B67DC58-5B84-4D3D-8C0D-0C38356BC56A}"/>
              </a:ext>
            </a:extLst>
          </p:cNvPr>
          <p:cNvSpPr/>
          <p:nvPr/>
        </p:nvSpPr>
        <p:spPr>
          <a:xfrm>
            <a:off x="196462" y="7297496"/>
            <a:ext cx="11740991" cy="2290983"/>
          </a:xfrm>
          <a:prstGeom prst="roundRect">
            <a:avLst>
              <a:gd name="adj" fmla="val 31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kumimoji="1" lang="ja-JP" altLang="en-US" sz="3600" b="1" dirty="0">
                <a:solidFill>
                  <a:schemeClr val="tx1"/>
                </a:solidFill>
                <a:latin typeface="HGSｺﾞｼｯｸM" panose="020B0600000000000000" pitchFamily="50" charset="-128"/>
                <a:ea typeface="HGSｺﾞｼｯｸM" panose="020B0600000000000000" pitchFamily="50" charset="-128"/>
              </a:rPr>
              <a:t>○</a:t>
            </a:r>
            <a:r>
              <a:rPr kumimoji="1" lang="ja-JP" altLang="en-US" sz="3600" b="1" dirty="0">
                <a:solidFill>
                  <a:srgbClr val="FF0000"/>
                </a:solidFill>
                <a:latin typeface="HGSｺﾞｼｯｸM" panose="020B0600000000000000" pitchFamily="50" charset="-128"/>
                <a:ea typeface="HGSｺﾞｼｯｸM" panose="020B0600000000000000" pitchFamily="50" charset="-128"/>
              </a:rPr>
              <a:t>学校閉庁日の実施</a:t>
            </a:r>
            <a:r>
              <a:rPr kumimoji="1" lang="en-US" altLang="ja-JP" sz="3600" b="1" dirty="0">
                <a:solidFill>
                  <a:srgbClr val="FF0000"/>
                </a:solidFill>
                <a:latin typeface="HGSｺﾞｼｯｸM" panose="020B0600000000000000" pitchFamily="50" charset="-128"/>
                <a:ea typeface="HGSｺﾞｼｯｸM" panose="020B0600000000000000" pitchFamily="50" charset="-128"/>
              </a:rPr>
              <a:t>(</a:t>
            </a:r>
            <a:r>
              <a:rPr kumimoji="1" lang="ja-JP" altLang="en-US" sz="3600" b="1" dirty="0">
                <a:solidFill>
                  <a:srgbClr val="FF0000"/>
                </a:solidFill>
                <a:latin typeface="HGSｺﾞｼｯｸM" panose="020B0600000000000000" pitchFamily="50" charset="-128"/>
                <a:ea typeface="HGSｺﾞｼｯｸM" panose="020B0600000000000000" pitchFamily="50" charset="-128"/>
              </a:rPr>
              <a:t>夏季休業期間</a:t>
            </a:r>
            <a:r>
              <a:rPr kumimoji="1" lang="en-US" altLang="ja-JP" sz="3600" b="1" dirty="0">
                <a:solidFill>
                  <a:srgbClr val="FF0000"/>
                </a:solidFill>
                <a:latin typeface="HGSｺﾞｼｯｸM" panose="020B0600000000000000" pitchFamily="50" charset="-128"/>
                <a:ea typeface="HGSｺﾞｼｯｸM" panose="020B0600000000000000" pitchFamily="50" charset="-128"/>
              </a:rPr>
              <a:t>)</a:t>
            </a:r>
            <a:endParaRPr kumimoji="1" lang="en-US" altLang="ja-JP" sz="3600" dirty="0">
              <a:solidFill>
                <a:srgbClr val="FF0000"/>
              </a:solidFill>
              <a:latin typeface="HGSｺﾞｼｯｸM" panose="020B0600000000000000" pitchFamily="50" charset="-128"/>
              <a:ea typeface="HGSｺﾞｼｯｸM" panose="020B0600000000000000" pitchFamily="50" charset="-128"/>
            </a:endParaRPr>
          </a:p>
          <a:p>
            <a:r>
              <a:rPr kumimoji="1" lang="ja-JP" altLang="en-US" sz="2400" dirty="0">
                <a:solidFill>
                  <a:schemeClr val="tx1">
                    <a:lumMod val="95000"/>
                    <a:lumOff val="5000"/>
                  </a:schemeClr>
                </a:solidFill>
                <a:latin typeface="HGSｺﾞｼｯｸM" panose="020B0600000000000000" pitchFamily="50" charset="-128"/>
                <a:ea typeface="HGSｺﾞｼｯｸM" panose="020B0600000000000000" pitchFamily="50" charset="-128"/>
              </a:rPr>
              <a:t>　令和</a:t>
            </a:r>
            <a:r>
              <a:rPr kumimoji="1" lang="en-US" altLang="ja-JP" sz="2400" dirty="0">
                <a:solidFill>
                  <a:schemeClr val="tx1">
                    <a:lumMod val="95000"/>
                    <a:lumOff val="5000"/>
                  </a:schemeClr>
                </a:solidFill>
                <a:latin typeface="HGSｺﾞｼｯｸM" panose="020B0600000000000000" pitchFamily="50" charset="-128"/>
                <a:ea typeface="HGSｺﾞｼｯｸM" panose="020B0600000000000000" pitchFamily="50" charset="-128"/>
              </a:rPr>
              <a:t>7</a:t>
            </a:r>
            <a:r>
              <a:rPr kumimoji="1" lang="ja-JP" altLang="en-US" sz="2400" dirty="0">
                <a:solidFill>
                  <a:schemeClr val="tx1">
                    <a:lumMod val="95000"/>
                    <a:lumOff val="5000"/>
                  </a:schemeClr>
                </a:solidFill>
                <a:latin typeface="HGSｺﾞｼｯｸM" panose="020B0600000000000000" pitchFamily="50" charset="-128"/>
                <a:ea typeface="HGSｺﾞｼｯｸM" panose="020B0600000000000000" pitchFamily="50" charset="-128"/>
              </a:rPr>
              <a:t>年度、</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8</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月</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8</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日（金）～</a:t>
            </a:r>
            <a:r>
              <a:rPr kumimoji="1" lang="en-US" altLang="ja-JP" sz="3200" b="1" u="sng" dirty="0">
                <a:solidFill>
                  <a:schemeClr val="tx1"/>
                </a:solidFill>
                <a:latin typeface="HGSｺﾞｼｯｸM" panose="020B0600000000000000" pitchFamily="50" charset="-128"/>
                <a:ea typeface="HGSｺﾞｼｯｸM" panose="020B0600000000000000" pitchFamily="50" charset="-128"/>
              </a:rPr>
              <a:t>15</a:t>
            </a:r>
            <a:r>
              <a:rPr kumimoji="1" lang="ja-JP" altLang="en-US" sz="3200" b="1" u="sng" dirty="0">
                <a:solidFill>
                  <a:schemeClr val="tx1"/>
                </a:solidFill>
                <a:latin typeface="HGSｺﾞｼｯｸM" panose="020B0600000000000000" pitchFamily="50" charset="-128"/>
                <a:ea typeface="HGSｺﾞｼｯｸM" panose="020B0600000000000000" pitchFamily="50" charset="-128"/>
              </a:rPr>
              <a:t>日（金）</a:t>
            </a:r>
            <a:r>
              <a:rPr kumimoji="1" lang="ja-JP" altLang="en-US" sz="2400" dirty="0">
                <a:solidFill>
                  <a:schemeClr val="tx1"/>
                </a:solidFill>
                <a:latin typeface="HGSｺﾞｼｯｸM" panose="020B0600000000000000" pitchFamily="50" charset="-128"/>
                <a:ea typeface="HGSｺﾞｼｯｸM" panose="020B0600000000000000" pitchFamily="50" charset="-128"/>
              </a:rPr>
              <a:t>の期間となります。</a:t>
            </a:r>
            <a:endParaRPr kumimoji="1" lang="en-US" altLang="ja-JP" sz="2400" dirty="0">
              <a:solidFill>
                <a:schemeClr val="tx1"/>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400" dirty="0">
                <a:solidFill>
                  <a:schemeClr val="tx1"/>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chemeClr val="tx1"/>
                </a:solidFill>
                <a:latin typeface="HGSｺﾞｼｯｸM" panose="020B0600000000000000" pitchFamily="50" charset="-128"/>
                <a:ea typeface="HGSｺﾞｼｯｸM" panose="020B0600000000000000" pitchFamily="50" charset="-128"/>
              </a:rPr>
              <a:t>中学校については、各校の部活動指導の状況を踏まえ、平日</a:t>
            </a:r>
            <a:r>
              <a:rPr kumimoji="1" lang="en-US" altLang="ja-JP" sz="2000" dirty="0">
                <a:solidFill>
                  <a:schemeClr val="tx1"/>
                </a:solidFill>
                <a:latin typeface="HGSｺﾞｼｯｸM" panose="020B0600000000000000" pitchFamily="50" charset="-128"/>
                <a:ea typeface="HGSｺﾞｼｯｸM" panose="020B0600000000000000" pitchFamily="50" charset="-128"/>
              </a:rPr>
              <a:t>3</a:t>
            </a:r>
            <a:r>
              <a:rPr kumimoji="1" lang="ja-JP" altLang="en-US" sz="2000" dirty="0">
                <a:solidFill>
                  <a:schemeClr val="tx1"/>
                </a:solidFill>
                <a:latin typeface="HGSｺﾞｼｯｸM" panose="020B0600000000000000" pitchFamily="50" charset="-128"/>
                <a:ea typeface="HGSｺﾞｼｯｸM" panose="020B0600000000000000" pitchFamily="50" charset="-128"/>
              </a:rPr>
              <a:t>日間になる場合があります。</a:t>
            </a:r>
            <a:endParaRPr kumimoji="1" lang="en-US" altLang="ja-JP" sz="2000" dirty="0">
              <a:solidFill>
                <a:schemeClr val="tx1"/>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400" dirty="0">
                <a:solidFill>
                  <a:schemeClr val="accent2">
                    <a:lumMod val="75000"/>
                  </a:schemeClr>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lumMod val="95000"/>
                    <a:lumOff val="5000"/>
                  </a:schemeClr>
                </a:solidFill>
                <a:latin typeface="HGSｺﾞｼｯｸM" panose="020B0600000000000000" pitchFamily="50" charset="-128"/>
                <a:ea typeface="HGSｺﾞｼｯｸM" panose="020B0600000000000000" pitchFamily="50" charset="-128"/>
              </a:rPr>
              <a:t>※</a:t>
            </a:r>
            <a:r>
              <a:rPr kumimoji="1" lang="ja-JP" altLang="en-US" sz="2000" dirty="0">
                <a:solidFill>
                  <a:schemeClr val="tx1">
                    <a:lumMod val="95000"/>
                    <a:lumOff val="5000"/>
                  </a:schemeClr>
                </a:solidFill>
                <a:latin typeface="HGSｺﾞｼｯｸM" panose="020B0600000000000000" pitchFamily="50" charset="-128"/>
                <a:ea typeface="HGSｺﾞｼｯｸM" panose="020B0600000000000000" pitchFamily="50" charset="-128"/>
              </a:rPr>
              <a:t>外部からの対応は行わない日となっています。期間中の連絡、問い合わせは本校（園）ホーム</a:t>
            </a:r>
            <a:endParaRPr kumimoji="1" lang="en-US" altLang="ja-JP" sz="2000" dirty="0">
              <a:solidFill>
                <a:schemeClr val="tx1">
                  <a:lumMod val="95000"/>
                  <a:lumOff val="5000"/>
                </a:schemeClr>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000" dirty="0">
                <a:solidFill>
                  <a:schemeClr val="tx1">
                    <a:lumMod val="95000"/>
                    <a:lumOff val="5000"/>
                  </a:schemeClr>
                </a:solidFill>
                <a:latin typeface="HGSｺﾞｼｯｸM" panose="020B0600000000000000" pitchFamily="50" charset="-128"/>
                <a:ea typeface="HGSｺﾞｼｯｸM" panose="020B0600000000000000" pitchFamily="50" charset="-128"/>
              </a:rPr>
              <a:t>　　ページに掲載の各種相談窓口一覧を参照ください。</a:t>
            </a:r>
            <a:endParaRPr kumimoji="1" lang="en-US" altLang="ja-JP" sz="2000" dirty="0">
              <a:solidFill>
                <a:schemeClr val="tx1">
                  <a:lumMod val="95000"/>
                  <a:lumOff val="5000"/>
                </a:schemeClr>
              </a:solidFill>
              <a:latin typeface="HGSｺﾞｼｯｸM" panose="020B0600000000000000" pitchFamily="50" charset="-128"/>
              <a:ea typeface="HGSｺﾞｼｯｸM" panose="020B0600000000000000" pitchFamily="50" charset="-128"/>
            </a:endParaRPr>
          </a:p>
          <a:p>
            <a:pPr>
              <a:lnSpc>
                <a:spcPts val="2700"/>
              </a:lnSpc>
            </a:pPr>
            <a:r>
              <a:rPr kumimoji="1" lang="ja-JP" altLang="en-US" sz="2000" dirty="0">
                <a:solidFill>
                  <a:schemeClr val="tx1">
                    <a:lumMod val="95000"/>
                    <a:lumOff val="5000"/>
                  </a:schemeClr>
                </a:solidFill>
                <a:latin typeface="HGSｺﾞｼｯｸM" panose="020B0600000000000000" pitchFamily="50" charset="-128"/>
                <a:ea typeface="HGSｺﾞｼｯｸM" panose="020B0600000000000000" pitchFamily="50" charset="-128"/>
              </a:rPr>
              <a:t>　 </a:t>
            </a:r>
            <a:r>
              <a:rPr kumimoji="1" lang="en-US" altLang="ja-JP" sz="2000" dirty="0">
                <a:solidFill>
                  <a:schemeClr val="tx1"/>
                </a:solidFill>
                <a:latin typeface="HGSｺﾞｼｯｸM" panose="020B0600000000000000" pitchFamily="50" charset="-128"/>
                <a:ea typeface="HGSｺﾞｼｯｸM" panose="020B0600000000000000" pitchFamily="50" charset="-128"/>
              </a:rPr>
              <a:t>※</a:t>
            </a:r>
            <a:r>
              <a:rPr kumimoji="1" lang="ja-JP" altLang="en-US" sz="2000" dirty="0">
                <a:solidFill>
                  <a:srgbClr val="FF0000"/>
                </a:solidFill>
                <a:latin typeface="HGSｺﾞｼｯｸM" panose="020B0600000000000000" pitchFamily="50" charset="-128"/>
                <a:ea typeface="HGSｺﾞｼｯｸM" panose="020B0600000000000000" pitchFamily="50" charset="-128"/>
              </a:rPr>
              <a:t>令和</a:t>
            </a:r>
            <a:r>
              <a:rPr kumimoji="1" lang="en-US" altLang="ja-JP" sz="2000" dirty="0">
                <a:solidFill>
                  <a:srgbClr val="FF0000"/>
                </a:solidFill>
                <a:latin typeface="HGSｺﾞｼｯｸM" panose="020B0600000000000000" pitchFamily="50" charset="-128"/>
                <a:ea typeface="HGSｺﾞｼｯｸM" panose="020B0600000000000000" pitchFamily="50" charset="-128"/>
              </a:rPr>
              <a:t>7</a:t>
            </a:r>
            <a:r>
              <a:rPr kumimoji="1" lang="ja-JP" altLang="en-US" sz="2000" dirty="0">
                <a:solidFill>
                  <a:srgbClr val="FF0000"/>
                </a:solidFill>
                <a:latin typeface="HGSｺﾞｼｯｸM" panose="020B0600000000000000" pitchFamily="50" charset="-128"/>
                <a:ea typeface="HGSｺﾞｼｯｸM" panose="020B0600000000000000" pitchFamily="50" charset="-128"/>
              </a:rPr>
              <a:t>年度の冬季学校閉庁日に関しては、実施日が週休日にあたるため、設定はございません。　</a:t>
            </a:r>
            <a:endParaRPr kumimoji="1" lang="en-US" altLang="ja-JP" sz="2000" dirty="0">
              <a:solidFill>
                <a:schemeClr val="tx1">
                  <a:lumMod val="95000"/>
                  <a:lumOff val="5000"/>
                </a:schemeClr>
              </a:solidFill>
              <a:latin typeface="HGSｺﾞｼｯｸM" panose="020B0600000000000000" pitchFamily="50" charset="-128"/>
              <a:ea typeface="HGSｺﾞｼｯｸM" panose="020B0600000000000000" pitchFamily="50" charset="-128"/>
            </a:endParaRPr>
          </a:p>
        </p:txBody>
      </p:sp>
      <p:sp>
        <p:nvSpPr>
          <p:cNvPr id="19" name="四角形: 角を丸くする 18">
            <a:extLst>
              <a:ext uri="{FF2B5EF4-FFF2-40B4-BE49-F238E27FC236}">
                <a16:creationId xmlns:a16="http://schemas.microsoft.com/office/drawing/2014/main" id="{68AF4EAE-B544-4149-9AC2-B51DB78D30D4}"/>
              </a:ext>
            </a:extLst>
          </p:cNvPr>
          <p:cNvSpPr/>
          <p:nvPr/>
        </p:nvSpPr>
        <p:spPr>
          <a:xfrm>
            <a:off x="84307" y="9871931"/>
            <a:ext cx="12009020" cy="6233954"/>
          </a:xfrm>
          <a:prstGeom prst="roundRect">
            <a:avLst>
              <a:gd name="adj" fmla="val 12833"/>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ｺﾞｼｯｸM" panose="020B0609000000000000" pitchFamily="49" charset="-128"/>
              <a:ea typeface="HGｺﾞｼｯｸM" panose="020B0609000000000000" pitchFamily="49" charset="-128"/>
            </a:endParaRPr>
          </a:p>
        </p:txBody>
      </p:sp>
      <p:sp>
        <p:nvSpPr>
          <p:cNvPr id="33" name="正方形/長方形 32">
            <a:extLst>
              <a:ext uri="{FF2B5EF4-FFF2-40B4-BE49-F238E27FC236}">
                <a16:creationId xmlns:a16="http://schemas.microsoft.com/office/drawing/2014/main" id="{3E19C540-1A2B-41EB-9212-15A8391218D2}"/>
              </a:ext>
            </a:extLst>
          </p:cNvPr>
          <p:cNvSpPr/>
          <p:nvPr/>
        </p:nvSpPr>
        <p:spPr>
          <a:xfrm>
            <a:off x="-122035" y="9938598"/>
            <a:ext cx="7132775" cy="348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0070C0"/>
                </a:solidFill>
                <a:latin typeface="HGSｺﾞｼｯｸM" panose="020B0600000000000000" pitchFamily="50" charset="-128"/>
                <a:ea typeface="HGSｺﾞｼｯｸM" panose="020B0600000000000000" pitchFamily="50" charset="-128"/>
              </a:rPr>
              <a:t>～保護者・地域のみなさまにお願い～</a:t>
            </a:r>
          </a:p>
        </p:txBody>
      </p:sp>
      <p:sp>
        <p:nvSpPr>
          <p:cNvPr id="34" name="正方形/長方形 33">
            <a:extLst>
              <a:ext uri="{FF2B5EF4-FFF2-40B4-BE49-F238E27FC236}">
                <a16:creationId xmlns:a16="http://schemas.microsoft.com/office/drawing/2014/main" id="{63A8C1D2-62B8-4B27-896A-06181021107B}"/>
              </a:ext>
            </a:extLst>
          </p:cNvPr>
          <p:cNvSpPr/>
          <p:nvPr/>
        </p:nvSpPr>
        <p:spPr>
          <a:xfrm>
            <a:off x="154365" y="11812081"/>
            <a:ext cx="11727542" cy="4293804"/>
          </a:xfrm>
          <a:prstGeom prst="rect">
            <a:avLst/>
          </a:prstGeom>
          <a:noFill/>
          <a:ln>
            <a:noFill/>
            <a:prstDash val="sysDot"/>
          </a:ln>
        </p:spPr>
        <p:txBody>
          <a:bodyPr wrap="square">
            <a:spAutoFit/>
          </a:bodyPr>
          <a:lstStyle/>
          <a:p>
            <a:pPr marL="261938" indent="-261938">
              <a:lnSpc>
                <a:spcPts val="2500"/>
              </a:lnSpc>
            </a:pPr>
            <a:r>
              <a:rPr kumimoji="1" lang="ja-JP" altLang="en-US" sz="2400" dirty="0">
                <a:latin typeface="HGSｺﾞｼｯｸM" panose="020B0600000000000000" pitchFamily="50" charset="-128"/>
                <a:ea typeface="HGSｺﾞｼｯｸM" panose="020B0600000000000000" pitchFamily="50" charset="-128"/>
              </a:rPr>
              <a:t>　</a:t>
            </a:r>
            <a:r>
              <a:rPr kumimoji="1" lang="ja-JP" altLang="en-US" sz="2200" dirty="0">
                <a:latin typeface="HG丸ｺﾞｼｯｸM-PRO" panose="020F0600000000000000" pitchFamily="50" charset="-128"/>
                <a:ea typeface="HG丸ｺﾞｼｯｸM-PRO" panose="020F0600000000000000" pitchFamily="50" charset="-128"/>
              </a:rPr>
              <a:t>●平日の早朝や夜間、休祝日は、不要不急の要件について、学校園へのお電話はお控えい</a:t>
            </a:r>
            <a:endParaRPr kumimoji="1" lang="en-US" altLang="ja-JP" sz="2200" dirty="0">
              <a:latin typeface="HG丸ｺﾞｼｯｸM-PRO" panose="020F0600000000000000" pitchFamily="50" charset="-128"/>
              <a:ea typeface="HG丸ｺﾞｼｯｸM-PRO" panose="020F0600000000000000" pitchFamily="50" charset="-128"/>
            </a:endParaRPr>
          </a:p>
          <a:p>
            <a:pPr marL="261938" indent="-261938">
              <a:lnSpc>
                <a:spcPts val="2500"/>
              </a:lnSpc>
            </a:pPr>
            <a:r>
              <a:rPr kumimoji="1" lang="ja-JP" altLang="en-US" sz="2200" dirty="0">
                <a:latin typeface="HG丸ｺﾞｼｯｸM-PRO" panose="020F0600000000000000" pitchFamily="50" charset="-128"/>
                <a:ea typeface="HG丸ｺﾞｼｯｸM-PRO" panose="020F0600000000000000" pitchFamily="50" charset="-128"/>
              </a:rPr>
              <a:t>　　ただき、教職員の長時間勤務の改善、休日の確保にご協力願います。また、懇談などの</a:t>
            </a:r>
            <a:endParaRPr kumimoji="1" lang="en-US" altLang="ja-JP" sz="2200" dirty="0">
              <a:latin typeface="HG丸ｺﾞｼｯｸM-PRO" panose="020F0600000000000000" pitchFamily="50" charset="-128"/>
              <a:ea typeface="HG丸ｺﾞｼｯｸM-PRO" panose="020F0600000000000000" pitchFamily="50" charset="-128"/>
            </a:endParaRPr>
          </a:p>
          <a:p>
            <a:pPr marL="261938" indent="-261938">
              <a:lnSpc>
                <a:spcPts val="2500"/>
              </a:lnSpc>
            </a:pPr>
            <a:r>
              <a:rPr kumimoji="1" lang="ja-JP" altLang="en-US" sz="2200" dirty="0">
                <a:latin typeface="HG丸ｺﾞｼｯｸM-PRO" panose="020F0600000000000000" pitchFamily="50" charset="-128"/>
                <a:ea typeface="HG丸ｺﾞｼｯｸM-PRO" panose="020F0600000000000000" pitchFamily="50" charset="-128"/>
              </a:rPr>
              <a:t>　　設定は、教員の勤務時間にご配慮ください。</a:t>
            </a:r>
            <a:endParaRPr kumimoji="1" lang="en-US" altLang="ja-JP" sz="2200" dirty="0">
              <a:latin typeface="HG丸ｺﾞｼｯｸM-PRO" panose="020F0600000000000000" pitchFamily="50" charset="-128"/>
              <a:ea typeface="HG丸ｺﾞｼｯｸM-PRO" panose="020F0600000000000000" pitchFamily="50" charset="-128"/>
            </a:endParaRPr>
          </a:p>
          <a:p>
            <a:pPr marL="261938" indent="-261938">
              <a:lnSpc>
                <a:spcPts val="2500"/>
              </a:lnSpc>
            </a:pP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r>
              <a:rPr kumimoji="1" lang="ja-JP" altLang="en-US" sz="2200" dirty="0">
                <a:latin typeface="HG丸ｺﾞｼｯｸM-PRO" panose="020F0600000000000000" pitchFamily="50" charset="-128"/>
                <a:ea typeface="HG丸ｺﾞｼｯｸM-PRO" panose="020F0600000000000000" pitchFamily="50" charset="-128"/>
              </a:rPr>
              <a:t>　●勤務時間外の対応や夜間の見回り、地域行事への参加等について、管理職からご相談さ</a:t>
            </a: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r>
              <a:rPr kumimoji="1" lang="ja-JP" altLang="en-US" sz="2200" dirty="0">
                <a:latin typeface="HG丸ｺﾞｼｯｸM-PRO" panose="020F0600000000000000" pitchFamily="50" charset="-128"/>
                <a:ea typeface="HG丸ｺﾞｼｯｸM-PRO" panose="020F0600000000000000" pitchFamily="50" charset="-128"/>
              </a:rPr>
              <a:t>　　せていただく場合があります。ご配慮くださいますようお願いいたします。</a:t>
            </a: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r>
              <a:rPr kumimoji="1" lang="ja-JP" altLang="en-US" sz="2200" dirty="0">
                <a:latin typeface="HG丸ｺﾞｼｯｸM-PRO" panose="020F0600000000000000" pitchFamily="50" charset="-128"/>
                <a:ea typeface="HG丸ｺﾞｼｯｸM-PRO" panose="020F0600000000000000" pitchFamily="50" charset="-128"/>
              </a:rPr>
              <a:t>　●こどもたちが基本的な生活習慣を身に付けることができるよう、ご家庭での教育をお願</a:t>
            </a: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r>
              <a:rPr kumimoji="1" lang="ja-JP" altLang="en-US" sz="2200" dirty="0">
                <a:latin typeface="HG丸ｺﾞｼｯｸM-PRO" panose="020F0600000000000000" pitchFamily="50" charset="-128"/>
                <a:ea typeface="HG丸ｺﾞｼｯｸM-PRO" panose="020F0600000000000000" pitchFamily="50" charset="-128"/>
              </a:rPr>
              <a:t>　　いします。学校外での生活に起因する問題については、学校として対応することが困難</a:t>
            </a:r>
            <a:endParaRPr kumimoji="1" lang="en-US" altLang="ja-JP" sz="2200" dirty="0">
              <a:latin typeface="HG丸ｺﾞｼｯｸM-PRO" panose="020F0600000000000000" pitchFamily="50" charset="-128"/>
              <a:ea typeface="HG丸ｺﾞｼｯｸM-PRO" panose="020F0600000000000000" pitchFamily="50" charset="-128"/>
            </a:endParaRPr>
          </a:p>
          <a:p>
            <a:pPr>
              <a:lnSpc>
                <a:spcPts val="2500"/>
              </a:lnSpc>
            </a:pPr>
            <a:r>
              <a:rPr kumimoji="1" lang="ja-JP" altLang="en-US" sz="2200" dirty="0">
                <a:latin typeface="HG丸ｺﾞｼｯｸM-PRO" panose="020F0600000000000000" pitchFamily="50" charset="-128"/>
                <a:ea typeface="HG丸ｺﾞｼｯｸM-PRO" panose="020F0600000000000000" pitchFamily="50" charset="-128"/>
              </a:rPr>
              <a:t>　　な場合があることをご理解ください。</a:t>
            </a:r>
          </a:p>
          <a:p>
            <a:pPr>
              <a:lnSpc>
                <a:spcPts val="2700"/>
              </a:lnSpc>
            </a:pPr>
            <a:r>
              <a:rPr kumimoji="1" lang="ja-JP" altLang="en-US" sz="2400" dirty="0">
                <a:latin typeface="HG丸ｺﾞｼｯｸM-PRO" panose="020F0600000000000000" pitchFamily="50" charset="-128"/>
                <a:ea typeface="HG丸ｺﾞｼｯｸM-PRO" panose="020F0600000000000000" pitchFamily="50" charset="-128"/>
              </a:rPr>
              <a:t>　</a:t>
            </a:r>
            <a:r>
              <a:rPr kumimoji="1" lang="ja-JP" altLang="en-US" sz="2000" dirty="0">
                <a:latin typeface="HG丸ｺﾞｼｯｸM-PRO" panose="020F0600000000000000" pitchFamily="50" charset="-128"/>
                <a:ea typeface="HG丸ｺﾞｼｯｸM-PRO" panose="020F0600000000000000" pitchFamily="50" charset="-128"/>
              </a:rPr>
              <a:t>　</a:t>
            </a:r>
            <a:r>
              <a:rPr kumimoji="1" lang="ja-JP" altLang="en-US" sz="1600" dirty="0">
                <a:latin typeface="HG丸ｺﾞｼｯｸM-PRO" panose="020F0600000000000000" pitchFamily="50" charset="-128"/>
                <a:ea typeface="HG丸ｺﾞｼｯｸM-PRO" panose="020F0600000000000000" pitchFamily="50" charset="-128"/>
              </a:rPr>
              <a:t>学校に寄せられる相談・要望の一例</a:t>
            </a:r>
            <a:r>
              <a:rPr kumimoji="1" lang="en-US" altLang="ja-JP" sz="1600" dirty="0">
                <a:latin typeface="HG丸ｺﾞｼｯｸM-PRO" panose="020F0600000000000000" pitchFamily="50" charset="-128"/>
                <a:ea typeface="HG丸ｺﾞｼｯｸM-PRO" panose="020F0600000000000000" pitchFamily="50" charset="-128"/>
              </a:rPr>
              <a:t>】</a:t>
            </a:r>
          </a:p>
          <a:p>
            <a:pPr>
              <a:lnSpc>
                <a:spcPts val="2700"/>
              </a:lnSpc>
            </a:pPr>
            <a:r>
              <a:rPr kumimoji="1" lang="ja-JP" altLang="en-US" sz="1600" dirty="0">
                <a:latin typeface="HG丸ｺﾞｼｯｸM-PRO" panose="020F0600000000000000" pitchFamily="50" charset="-128"/>
                <a:ea typeface="HG丸ｺﾞｼｯｸM-PRO" panose="020F0600000000000000" pitchFamily="50" charset="-128"/>
              </a:rPr>
              <a:t>　　　「近所のこどもが家の前でボール遊びをしているので、今すぐに来て注意してほしい。」</a:t>
            </a:r>
          </a:p>
          <a:p>
            <a:pPr>
              <a:lnSpc>
                <a:spcPts val="2700"/>
              </a:lnSpc>
            </a:pPr>
            <a:r>
              <a:rPr kumimoji="1" lang="ja-JP" altLang="en-US" sz="1600" dirty="0">
                <a:latin typeface="HG丸ｺﾞｼｯｸM-PRO" panose="020F0600000000000000" pitchFamily="50" charset="-128"/>
                <a:ea typeface="HG丸ｺﾞｼｯｸM-PRO" panose="020F0600000000000000" pitchFamily="50" charset="-128"/>
              </a:rPr>
              <a:t>　　　「こどもがなかなか起きないので、学校のある日は電話か家庭訪問で起こしてほしい。」など</a:t>
            </a:r>
            <a:endParaRPr kumimoji="1" lang="en-US" altLang="ja-JP" dirty="0">
              <a:latin typeface="HG丸ｺﾞｼｯｸM-PRO" panose="020F0600000000000000" pitchFamily="50" charset="-128"/>
              <a:ea typeface="HG丸ｺﾞｼｯｸM-PRO" panose="020F0600000000000000" pitchFamily="50" charset="-128"/>
            </a:endParaRPr>
          </a:p>
        </p:txBody>
      </p:sp>
      <p:sp>
        <p:nvSpPr>
          <p:cNvPr id="36" name="正方形/長方形 35">
            <a:extLst>
              <a:ext uri="{FF2B5EF4-FFF2-40B4-BE49-F238E27FC236}">
                <a16:creationId xmlns:a16="http://schemas.microsoft.com/office/drawing/2014/main" id="{83E56263-1A7A-4B3D-A339-14D797401B57}"/>
              </a:ext>
            </a:extLst>
          </p:cNvPr>
          <p:cNvSpPr/>
          <p:nvPr/>
        </p:nvSpPr>
        <p:spPr>
          <a:xfrm>
            <a:off x="481097" y="10325146"/>
            <a:ext cx="11246445" cy="1426031"/>
          </a:xfrm>
          <a:prstGeom prst="rect">
            <a:avLst/>
          </a:prstGeom>
        </p:spPr>
        <p:txBody>
          <a:bodyPr wrap="square">
            <a:spAutoFit/>
          </a:bodyPr>
          <a:lstStyle/>
          <a:p>
            <a:pPr>
              <a:lnSpc>
                <a:spcPts val="2600"/>
              </a:lnSpc>
            </a:pPr>
            <a:r>
              <a:rPr lang="ja-JP" altLang="en-US" sz="2200" dirty="0">
                <a:latin typeface="HG丸ｺﾞｼｯｸM-PRO" panose="020F0600000000000000" pitchFamily="50" charset="-128"/>
                <a:ea typeface="HG丸ｺﾞｼｯｸM-PRO" panose="020F0600000000000000" pitchFamily="50" charset="-128"/>
              </a:rPr>
              <a:t>日頃より学校の教育活動へご協力頂きありがとうございます。学校は、集団での学習活動や体験活動を通じて、こどもたちに基礎的な学力を定着させ、自律心や社会性・協調性を育むための場です。しかし、学校だけではこどもたちの成長や学びを支えていくことはできません。今後とも保護者・地域の皆様のお力を是非ともお貸しください。</a:t>
            </a:r>
            <a:endParaRPr lang="en-US" altLang="ja-JP" sz="2200" dirty="0">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6E015761-0484-DC3B-3DFB-E6DAB0BAB3CE}"/>
              </a:ext>
            </a:extLst>
          </p:cNvPr>
          <p:cNvPicPr>
            <a:picLocks noChangeAspect="1"/>
          </p:cNvPicPr>
          <p:nvPr/>
        </p:nvPicPr>
        <p:blipFill>
          <a:blip r:embed="rId3"/>
          <a:stretch>
            <a:fillRect/>
          </a:stretch>
        </p:blipFill>
        <p:spPr>
          <a:xfrm>
            <a:off x="10866478" y="14957833"/>
            <a:ext cx="954107" cy="954107"/>
          </a:xfrm>
          <a:prstGeom prst="rect">
            <a:avLst/>
          </a:prstGeom>
        </p:spPr>
      </p:pic>
      <p:sp>
        <p:nvSpPr>
          <p:cNvPr id="5" name="テキスト ボックス 4">
            <a:extLst>
              <a:ext uri="{FF2B5EF4-FFF2-40B4-BE49-F238E27FC236}">
                <a16:creationId xmlns:a16="http://schemas.microsoft.com/office/drawing/2014/main" id="{69F311DD-230A-1AE4-6BC1-24BB3F03AA97}"/>
              </a:ext>
            </a:extLst>
          </p:cNvPr>
          <p:cNvSpPr txBox="1"/>
          <p:nvPr/>
        </p:nvSpPr>
        <p:spPr>
          <a:xfrm>
            <a:off x="9224185" y="14838334"/>
            <a:ext cx="1744304" cy="1169551"/>
          </a:xfrm>
          <a:prstGeom prst="rect">
            <a:avLst/>
          </a:prstGeom>
          <a:noFill/>
        </p:spPr>
        <p:txBody>
          <a:bodyPr wrap="square" rtlCol="0">
            <a:spAutoFit/>
          </a:bodyPr>
          <a:lstStyle/>
          <a:p>
            <a:r>
              <a:rPr kumimoji="1" lang="ja-JP" altLang="en-US" sz="1400" b="1" dirty="0"/>
              <a:t>堺市立学校園「ウェルビーイン</a:t>
            </a:r>
            <a:endParaRPr kumimoji="1" lang="en-US" altLang="ja-JP" sz="1400" b="1" dirty="0"/>
          </a:p>
          <a:p>
            <a:r>
              <a:rPr kumimoji="1" lang="ja-JP" altLang="en-US" sz="1400" b="1" dirty="0"/>
              <a:t>　グ向上のための</a:t>
            </a:r>
            <a:endParaRPr kumimoji="1" lang="en-US" altLang="ja-JP" sz="1400" b="1" dirty="0"/>
          </a:p>
          <a:p>
            <a:r>
              <a:rPr kumimoji="1" lang="ja-JP" altLang="en-US" sz="1400" b="1" dirty="0"/>
              <a:t>　取組指針」</a:t>
            </a:r>
            <a:r>
              <a:rPr kumimoji="1" lang="en-US" altLang="ja-JP" sz="1400" b="1" dirty="0"/>
              <a:t>HP</a:t>
            </a:r>
            <a:r>
              <a:rPr kumimoji="1" lang="ja-JP" altLang="en-US" sz="1400" b="1" dirty="0"/>
              <a:t>は</a:t>
            </a:r>
            <a:endParaRPr kumimoji="1" lang="en-US" altLang="ja-JP" sz="1400" b="1" dirty="0"/>
          </a:p>
          <a:p>
            <a:r>
              <a:rPr kumimoji="1" lang="ja-JP" altLang="en-US" sz="1400" b="1" dirty="0"/>
              <a:t>　　　　こちら⇒</a:t>
            </a:r>
          </a:p>
        </p:txBody>
      </p:sp>
      <p:sp>
        <p:nvSpPr>
          <p:cNvPr id="3" name="正方形/長方形 2">
            <a:extLst>
              <a:ext uri="{FF2B5EF4-FFF2-40B4-BE49-F238E27FC236}">
                <a16:creationId xmlns:a16="http://schemas.microsoft.com/office/drawing/2014/main" id="{D70D1823-8E53-21CA-71CA-85650AC50458}"/>
              </a:ext>
            </a:extLst>
          </p:cNvPr>
          <p:cNvSpPr/>
          <p:nvPr/>
        </p:nvSpPr>
        <p:spPr>
          <a:xfrm>
            <a:off x="11092104" y="760749"/>
            <a:ext cx="1028700" cy="6667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別紙</a:t>
            </a:r>
          </a:p>
        </p:txBody>
      </p:sp>
    </p:spTree>
    <p:extLst>
      <p:ext uri="{BB962C8B-B14F-4D97-AF65-F5344CB8AC3E}">
        <p14:creationId xmlns:p14="http://schemas.microsoft.com/office/powerpoint/2010/main" val="18089765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8553</TotalTime>
  <Words>744</Words>
  <Application>Microsoft Office PowerPoint</Application>
  <PresentationFormat>ユーザー設定</PresentationFormat>
  <Paragraphs>41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HGSｺﾞｼｯｸM</vt:lpstr>
      <vt:lpstr>HGS創英角ｺﾞｼｯｸUB</vt:lpstr>
      <vt:lpstr>HGｺﾞｼｯｸM</vt:lpstr>
      <vt:lpstr>HG丸ｺﾞｼｯｸM-PRO</vt:lpstr>
      <vt:lpstr>Arial</vt:lpstr>
      <vt:lpstr>Calibri</vt:lpstr>
      <vt:lpstr>Calibri Light</vt:lpstr>
      <vt:lpstr>Office テーマ</vt:lpstr>
      <vt:lpstr>教職員の多忙化対策の取組にご協力をお願いします。</vt:lpstr>
    </vt:vector>
  </TitlesOfParts>
  <Company>堺市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教職員の働き方改革に ご理解ご協力をお願いします。</dc:title>
  <dc:creator>百田　真也 (746239)</dc:creator>
  <cp:lastModifiedBy>藤井 幸一 (浜寺小)</cp:lastModifiedBy>
  <cp:revision>185</cp:revision>
  <cp:lastPrinted>2025-02-26T03:53:43Z</cp:lastPrinted>
  <dcterms:created xsi:type="dcterms:W3CDTF">2019-01-16T23:58:14Z</dcterms:created>
  <dcterms:modified xsi:type="dcterms:W3CDTF">2025-04-09T08:38:43Z</dcterms:modified>
</cp:coreProperties>
</file>